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9"/>
  </p:notesMasterIdLst>
  <p:sldIdLst>
    <p:sldId id="257" r:id="rId2"/>
    <p:sldId id="258" r:id="rId3"/>
    <p:sldId id="259" r:id="rId4"/>
    <p:sldId id="260" r:id="rId5"/>
    <p:sldId id="266" r:id="rId6"/>
    <p:sldId id="271" r:id="rId7"/>
    <p:sldId id="261" r:id="rId8"/>
    <p:sldId id="262" r:id="rId9"/>
    <p:sldId id="263" r:id="rId10"/>
    <p:sldId id="267" r:id="rId11"/>
    <p:sldId id="264" r:id="rId12"/>
    <p:sldId id="268" r:id="rId13"/>
    <p:sldId id="265" r:id="rId14"/>
    <p:sldId id="272" r:id="rId15"/>
    <p:sldId id="270" r:id="rId16"/>
    <p:sldId id="273" r:id="rId17"/>
    <p:sldId id="274" r:id="rId18"/>
    <p:sldId id="275" r:id="rId19"/>
    <p:sldId id="288" r:id="rId20"/>
    <p:sldId id="276" r:id="rId21"/>
    <p:sldId id="277" r:id="rId22"/>
    <p:sldId id="278" r:id="rId23"/>
    <p:sldId id="279" r:id="rId24"/>
    <p:sldId id="280" r:id="rId25"/>
    <p:sldId id="281" r:id="rId26"/>
    <p:sldId id="282" r:id="rId27"/>
    <p:sldId id="283" r:id="rId28"/>
    <p:sldId id="284" r:id="rId29"/>
    <p:sldId id="287" r:id="rId30"/>
    <p:sldId id="286" r:id="rId31"/>
    <p:sldId id="289" r:id="rId32"/>
    <p:sldId id="290" r:id="rId33"/>
    <p:sldId id="291" r:id="rId34"/>
    <p:sldId id="297" r:id="rId35"/>
    <p:sldId id="292" r:id="rId36"/>
    <p:sldId id="293" r:id="rId37"/>
    <p:sldId id="294" r:id="rId38"/>
    <p:sldId id="295" r:id="rId39"/>
    <p:sldId id="296"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3" r:id="rId55"/>
    <p:sldId id="314" r:id="rId56"/>
    <p:sldId id="315" r:id="rId57"/>
    <p:sldId id="316" r:id="rId58"/>
    <p:sldId id="318" r:id="rId59"/>
    <p:sldId id="319" r:id="rId60"/>
    <p:sldId id="320" r:id="rId61"/>
    <p:sldId id="322" r:id="rId62"/>
    <p:sldId id="321" r:id="rId63"/>
    <p:sldId id="323" r:id="rId64"/>
    <p:sldId id="324" r:id="rId65"/>
    <p:sldId id="325" r:id="rId66"/>
    <p:sldId id="326" r:id="rId67"/>
    <p:sldId id="327" r:id="rId68"/>
    <p:sldId id="333" r:id="rId69"/>
    <p:sldId id="328" r:id="rId70"/>
    <p:sldId id="329" r:id="rId71"/>
    <p:sldId id="330" r:id="rId72"/>
    <p:sldId id="332" r:id="rId73"/>
    <p:sldId id="334" r:id="rId74"/>
    <p:sldId id="335" r:id="rId75"/>
    <p:sldId id="336" r:id="rId76"/>
    <p:sldId id="337" r:id="rId77"/>
    <p:sldId id="338" r:id="rId78"/>
    <p:sldId id="339" r:id="rId79"/>
    <p:sldId id="340" r:id="rId80"/>
    <p:sldId id="341" r:id="rId81"/>
    <p:sldId id="342" r:id="rId82"/>
    <p:sldId id="343" r:id="rId83"/>
    <p:sldId id="344" r:id="rId84"/>
    <p:sldId id="346" r:id="rId85"/>
    <p:sldId id="347" r:id="rId86"/>
    <p:sldId id="348" r:id="rId87"/>
    <p:sldId id="349" r:id="rId88"/>
    <p:sldId id="350" r:id="rId89"/>
    <p:sldId id="370" r:id="rId90"/>
    <p:sldId id="351" r:id="rId91"/>
    <p:sldId id="352" r:id="rId92"/>
    <p:sldId id="354" r:id="rId93"/>
    <p:sldId id="356" r:id="rId94"/>
    <p:sldId id="357" r:id="rId95"/>
    <p:sldId id="358" r:id="rId96"/>
    <p:sldId id="355" r:id="rId97"/>
    <p:sldId id="359" r:id="rId98"/>
    <p:sldId id="360" r:id="rId99"/>
    <p:sldId id="361" r:id="rId100"/>
    <p:sldId id="362" r:id="rId101"/>
    <p:sldId id="363" r:id="rId102"/>
    <p:sldId id="364" r:id="rId103"/>
    <p:sldId id="365" r:id="rId104"/>
    <p:sldId id="366" r:id="rId105"/>
    <p:sldId id="367" r:id="rId106"/>
    <p:sldId id="368" r:id="rId107"/>
    <p:sldId id="369"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A5A332C-E5F6-D849-9BD6-E7B348C80CE4}">
          <p14:sldIdLst>
            <p14:sldId id="257"/>
            <p14:sldId id="258"/>
            <p14:sldId id="259"/>
          </p14:sldIdLst>
        </p14:section>
        <p14:section name="part 1: history" id="{BBBA06C0-40F2-7247-AD11-EC5D168BF74C}">
          <p14:sldIdLst>
            <p14:sldId id="260"/>
            <p14:sldId id="266"/>
            <p14:sldId id="271"/>
            <p14:sldId id="261"/>
            <p14:sldId id="262"/>
            <p14:sldId id="263"/>
            <p14:sldId id="267"/>
            <p14:sldId id="264"/>
            <p14:sldId id="268"/>
            <p14:sldId id="265"/>
            <p14:sldId id="272"/>
            <p14:sldId id="270"/>
            <p14:sldId id="273"/>
            <p14:sldId id="274"/>
            <p14:sldId id="275"/>
            <p14:sldId id="288"/>
            <p14:sldId id="276"/>
            <p14:sldId id="277"/>
            <p14:sldId id="278"/>
            <p14:sldId id="279"/>
            <p14:sldId id="280"/>
            <p14:sldId id="281"/>
            <p14:sldId id="282"/>
            <p14:sldId id="283"/>
            <p14:sldId id="284"/>
            <p14:sldId id="287"/>
          </p14:sldIdLst>
        </p14:section>
        <p14:section name="part 2: simple RL example" id="{B403D3BC-BFD3-0048-BC00-E845916A8764}">
          <p14:sldIdLst>
            <p14:sldId id="286"/>
            <p14:sldId id="289"/>
            <p14:sldId id="290"/>
            <p14:sldId id="291"/>
            <p14:sldId id="297"/>
            <p14:sldId id="292"/>
            <p14:sldId id="293"/>
            <p14:sldId id="294"/>
            <p14:sldId id="295"/>
            <p14:sldId id="296"/>
            <p14:sldId id="298"/>
            <p14:sldId id="299"/>
            <p14:sldId id="300"/>
            <p14:sldId id="301"/>
            <p14:sldId id="302"/>
          </p14:sldIdLst>
        </p14:section>
        <p14:section name="part 3: mle" id="{156701CE-3098-3A4D-8287-4D44304E2ADC}">
          <p14:sldIdLst>
            <p14:sldId id="303"/>
            <p14:sldId id="304"/>
            <p14:sldId id="305"/>
            <p14:sldId id="306"/>
            <p14:sldId id="307"/>
            <p14:sldId id="308"/>
            <p14:sldId id="309"/>
            <p14:sldId id="310"/>
            <p14:sldId id="311"/>
            <p14:sldId id="313"/>
            <p14:sldId id="314"/>
            <p14:sldId id="315"/>
            <p14:sldId id="316"/>
            <p14:sldId id="318"/>
            <p14:sldId id="319"/>
            <p14:sldId id="320"/>
            <p14:sldId id="322"/>
            <p14:sldId id="321"/>
            <p14:sldId id="323"/>
            <p14:sldId id="324"/>
            <p14:sldId id="325"/>
            <p14:sldId id="326"/>
            <p14:sldId id="327"/>
            <p14:sldId id="333"/>
            <p14:sldId id="328"/>
            <p14:sldId id="329"/>
            <p14:sldId id="330"/>
            <p14:sldId id="332"/>
            <p14:sldId id="334"/>
            <p14:sldId id="335"/>
            <p14:sldId id="336"/>
            <p14:sldId id="337"/>
            <p14:sldId id="338"/>
            <p14:sldId id="339"/>
            <p14:sldId id="340"/>
            <p14:sldId id="341"/>
            <p14:sldId id="342"/>
            <p14:sldId id="343"/>
            <p14:sldId id="344"/>
            <p14:sldId id="346"/>
            <p14:sldId id="347"/>
            <p14:sldId id="348"/>
            <p14:sldId id="349"/>
            <p14:sldId id="350"/>
            <p14:sldId id="370"/>
            <p14:sldId id="351"/>
            <p14:sldId id="352"/>
          </p14:sldIdLst>
        </p14:section>
        <p14:section name="part 4: good estimation practices" id="{22175B1E-3718-1343-818D-FF0F2218E99C}">
          <p14:sldIdLst>
            <p14:sldId id="354"/>
            <p14:sldId id="356"/>
            <p14:sldId id="357"/>
            <p14:sldId id="358"/>
            <p14:sldId id="355"/>
            <p14:sldId id="359"/>
            <p14:sldId id="360"/>
            <p14:sldId id="361"/>
            <p14:sldId id="362"/>
            <p14:sldId id="363"/>
            <p14:sldId id="364"/>
          </p14:sldIdLst>
        </p14:section>
        <p14:section name="conclusion" id="{CF5671C8-DB36-0747-9BA8-DD041699E57B}">
          <p14:sldIdLst>
            <p14:sldId id="365"/>
            <p14:sldId id="366"/>
            <p14:sldId id="367"/>
            <p14:sldId id="368"/>
            <p14:sldId id="36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7"/>
    <p:restoredTop sz="96165"/>
  </p:normalViewPr>
  <p:slideViewPr>
    <p:cSldViewPr snapToGrid="0" showGuides="1">
      <p:cViewPr varScale="1">
        <p:scale>
          <a:sx n="118" d="100"/>
          <a:sy n="118" d="100"/>
        </p:scale>
        <p:origin x="504"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BE47F3-446C-B14B-B898-DADF86482520}" type="datetimeFigureOut">
              <a:rPr lang="en-US" smtClean="0"/>
              <a:t>2/27/24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D10D29-76CC-E44E-AB73-964EC964948A}" type="slidenum">
              <a:rPr lang="en-US" smtClean="0"/>
              <a:t>‹#›</a:t>
            </a:fld>
            <a:endParaRPr lang="en-US"/>
          </a:p>
        </p:txBody>
      </p:sp>
    </p:spTree>
    <p:extLst>
      <p:ext uri="{BB962C8B-B14F-4D97-AF65-F5344CB8AC3E}">
        <p14:creationId xmlns:p14="http://schemas.microsoft.com/office/powerpoint/2010/main" val="60959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cb1c5df1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cb1c5df1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f63176190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f6317619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F9A22-E369-C62C-101D-3EDC898F57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E15C38-B7FF-4448-8B61-1EE42D9521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896C73-21E7-69DB-E2CD-EC72392D044A}"/>
              </a:ext>
            </a:extLst>
          </p:cNvPr>
          <p:cNvSpPr>
            <a:spLocks noGrp="1"/>
          </p:cNvSpPr>
          <p:nvPr>
            <p:ph type="dt" sz="half" idx="10"/>
          </p:nvPr>
        </p:nvSpPr>
        <p:spPr/>
        <p:txBody>
          <a:bodyPr/>
          <a:lstStyle/>
          <a:p>
            <a:fld id="{79717034-E6CE-F84D-9DC6-EDBAD08B3BEA}" type="datetimeFigureOut">
              <a:rPr lang="en-US" smtClean="0"/>
              <a:t>2/27/24</a:t>
            </a:fld>
            <a:endParaRPr lang="en-US"/>
          </a:p>
        </p:txBody>
      </p:sp>
      <p:sp>
        <p:nvSpPr>
          <p:cNvPr id="5" name="Footer Placeholder 4">
            <a:extLst>
              <a:ext uri="{FF2B5EF4-FFF2-40B4-BE49-F238E27FC236}">
                <a16:creationId xmlns:a16="http://schemas.microsoft.com/office/drawing/2014/main" id="{933D7C72-A279-8B28-59C2-B764EBE525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E3A9F-3C90-F31C-6992-DADC55F52C2C}"/>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2179850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94CC0-4BAD-ED83-7EB4-D145A7C912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A56D4B-849C-54C8-CFF5-E6D01BAA42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CDA1C9-348A-276C-9472-38E581F40C96}"/>
              </a:ext>
            </a:extLst>
          </p:cNvPr>
          <p:cNvSpPr>
            <a:spLocks noGrp="1"/>
          </p:cNvSpPr>
          <p:nvPr>
            <p:ph type="dt" sz="half" idx="10"/>
          </p:nvPr>
        </p:nvSpPr>
        <p:spPr/>
        <p:txBody>
          <a:bodyPr/>
          <a:lstStyle/>
          <a:p>
            <a:fld id="{79717034-E6CE-F84D-9DC6-EDBAD08B3BEA}" type="datetimeFigureOut">
              <a:rPr lang="en-US" smtClean="0"/>
              <a:t>2/27/24</a:t>
            </a:fld>
            <a:endParaRPr lang="en-US"/>
          </a:p>
        </p:txBody>
      </p:sp>
      <p:sp>
        <p:nvSpPr>
          <p:cNvPr id="5" name="Footer Placeholder 4">
            <a:extLst>
              <a:ext uri="{FF2B5EF4-FFF2-40B4-BE49-F238E27FC236}">
                <a16:creationId xmlns:a16="http://schemas.microsoft.com/office/drawing/2014/main" id="{0D61F92B-2D6D-684F-57CD-864DC861B8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7685F-B501-32A9-ED9C-B2F06F56FF01}"/>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642213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E384CE-3C08-B716-F953-B3C84B2D48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77A7C3-0C60-DBBB-6C35-E08CC8B2A7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3ED68A-1C43-3991-96A9-79CDC9C48230}"/>
              </a:ext>
            </a:extLst>
          </p:cNvPr>
          <p:cNvSpPr>
            <a:spLocks noGrp="1"/>
          </p:cNvSpPr>
          <p:nvPr>
            <p:ph type="dt" sz="half" idx="10"/>
          </p:nvPr>
        </p:nvSpPr>
        <p:spPr/>
        <p:txBody>
          <a:bodyPr/>
          <a:lstStyle/>
          <a:p>
            <a:fld id="{79717034-E6CE-F84D-9DC6-EDBAD08B3BEA}" type="datetimeFigureOut">
              <a:rPr lang="en-US" smtClean="0"/>
              <a:t>2/27/24</a:t>
            </a:fld>
            <a:endParaRPr lang="en-US"/>
          </a:p>
        </p:txBody>
      </p:sp>
      <p:sp>
        <p:nvSpPr>
          <p:cNvPr id="5" name="Footer Placeholder 4">
            <a:extLst>
              <a:ext uri="{FF2B5EF4-FFF2-40B4-BE49-F238E27FC236}">
                <a16:creationId xmlns:a16="http://schemas.microsoft.com/office/drawing/2014/main" id="{28221739-454D-CC67-C278-1FFC6D5609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8A6EE5-3778-37E3-A3AC-02BA20B8061F}"/>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3119209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69360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7A37-8B47-71B6-32D9-1E7DE5CC22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1DE271-19C5-9F11-7D0D-32C01078D2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3E06A0-B450-1A5A-EEB8-666F265D666A}"/>
              </a:ext>
            </a:extLst>
          </p:cNvPr>
          <p:cNvSpPr>
            <a:spLocks noGrp="1"/>
          </p:cNvSpPr>
          <p:nvPr>
            <p:ph type="dt" sz="half" idx="10"/>
          </p:nvPr>
        </p:nvSpPr>
        <p:spPr/>
        <p:txBody>
          <a:bodyPr/>
          <a:lstStyle/>
          <a:p>
            <a:fld id="{79717034-E6CE-F84D-9DC6-EDBAD08B3BEA}" type="datetimeFigureOut">
              <a:rPr lang="en-US" smtClean="0"/>
              <a:t>2/27/24</a:t>
            </a:fld>
            <a:endParaRPr lang="en-US"/>
          </a:p>
        </p:txBody>
      </p:sp>
      <p:sp>
        <p:nvSpPr>
          <p:cNvPr id="5" name="Footer Placeholder 4">
            <a:extLst>
              <a:ext uri="{FF2B5EF4-FFF2-40B4-BE49-F238E27FC236}">
                <a16:creationId xmlns:a16="http://schemas.microsoft.com/office/drawing/2014/main" id="{6C6D8EF1-E925-A3E0-0E06-92A1251095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E85086-537E-5328-6314-F60B0913154B}"/>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889705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02CEE-0A92-5EBA-59AB-10A0357102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495F6F-C144-1E21-DF48-D0BB39D04A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637A61-3B92-4FDE-21C4-F8341FD1AA23}"/>
              </a:ext>
            </a:extLst>
          </p:cNvPr>
          <p:cNvSpPr>
            <a:spLocks noGrp="1"/>
          </p:cNvSpPr>
          <p:nvPr>
            <p:ph type="dt" sz="half" idx="10"/>
          </p:nvPr>
        </p:nvSpPr>
        <p:spPr/>
        <p:txBody>
          <a:bodyPr/>
          <a:lstStyle/>
          <a:p>
            <a:fld id="{79717034-E6CE-F84D-9DC6-EDBAD08B3BEA}" type="datetimeFigureOut">
              <a:rPr lang="en-US" smtClean="0"/>
              <a:t>2/27/24</a:t>
            </a:fld>
            <a:endParaRPr lang="en-US"/>
          </a:p>
        </p:txBody>
      </p:sp>
      <p:sp>
        <p:nvSpPr>
          <p:cNvPr id="5" name="Footer Placeholder 4">
            <a:extLst>
              <a:ext uri="{FF2B5EF4-FFF2-40B4-BE49-F238E27FC236}">
                <a16:creationId xmlns:a16="http://schemas.microsoft.com/office/drawing/2014/main" id="{B977BB06-397A-D245-9140-8A030EF2E5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A27E59-5E81-13DC-7786-E8ECA8A1730B}"/>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264532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3F0DD-8796-11C0-D0EE-A696943188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7F834B-BE3E-C63F-E9C9-F4CA5EC65D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FD567B-1AD6-832F-46A7-42FFD6487A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38AA24-F829-52BA-CA44-1A02C271018F}"/>
              </a:ext>
            </a:extLst>
          </p:cNvPr>
          <p:cNvSpPr>
            <a:spLocks noGrp="1"/>
          </p:cNvSpPr>
          <p:nvPr>
            <p:ph type="dt" sz="half" idx="10"/>
          </p:nvPr>
        </p:nvSpPr>
        <p:spPr/>
        <p:txBody>
          <a:bodyPr/>
          <a:lstStyle/>
          <a:p>
            <a:fld id="{79717034-E6CE-F84D-9DC6-EDBAD08B3BEA}" type="datetimeFigureOut">
              <a:rPr lang="en-US" smtClean="0"/>
              <a:t>2/27/24</a:t>
            </a:fld>
            <a:endParaRPr lang="en-US"/>
          </a:p>
        </p:txBody>
      </p:sp>
      <p:sp>
        <p:nvSpPr>
          <p:cNvPr id="6" name="Footer Placeholder 5">
            <a:extLst>
              <a:ext uri="{FF2B5EF4-FFF2-40B4-BE49-F238E27FC236}">
                <a16:creationId xmlns:a16="http://schemas.microsoft.com/office/drawing/2014/main" id="{84F13C64-2275-5782-2ACB-153BF4EDA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6B3B6A-08F2-A689-477A-29A95CA74989}"/>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1032169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63C89-35DE-1B1A-BAA8-D41360D3DF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77E86D-D77C-98C2-8E39-D73A2B3D3F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D3EB97-D95A-F4BF-CE88-0A5DAD7A5D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9D66A6-C398-0269-70F8-B685E05FA4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CE0C4F-C9AB-5B91-7AAE-041DCB0C02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EF2AAE-D360-DB20-6B6B-CC9F28B19DF4}"/>
              </a:ext>
            </a:extLst>
          </p:cNvPr>
          <p:cNvSpPr>
            <a:spLocks noGrp="1"/>
          </p:cNvSpPr>
          <p:nvPr>
            <p:ph type="dt" sz="half" idx="10"/>
          </p:nvPr>
        </p:nvSpPr>
        <p:spPr/>
        <p:txBody>
          <a:bodyPr/>
          <a:lstStyle/>
          <a:p>
            <a:fld id="{79717034-E6CE-F84D-9DC6-EDBAD08B3BEA}" type="datetimeFigureOut">
              <a:rPr lang="en-US" smtClean="0"/>
              <a:t>2/27/24</a:t>
            </a:fld>
            <a:endParaRPr lang="en-US"/>
          </a:p>
        </p:txBody>
      </p:sp>
      <p:sp>
        <p:nvSpPr>
          <p:cNvPr id="8" name="Footer Placeholder 7">
            <a:extLst>
              <a:ext uri="{FF2B5EF4-FFF2-40B4-BE49-F238E27FC236}">
                <a16:creationId xmlns:a16="http://schemas.microsoft.com/office/drawing/2014/main" id="{8C0F54D4-DCB0-1F32-2A6A-BB260AD32D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698887-F350-345C-4E02-76B5B42EDF22}"/>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1889649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9F6DD-08C3-B071-C2BE-6214B81C4A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0D4D3D-E8AF-AE8C-53CB-A817E759D692}"/>
              </a:ext>
            </a:extLst>
          </p:cNvPr>
          <p:cNvSpPr>
            <a:spLocks noGrp="1"/>
          </p:cNvSpPr>
          <p:nvPr>
            <p:ph type="dt" sz="half" idx="10"/>
          </p:nvPr>
        </p:nvSpPr>
        <p:spPr/>
        <p:txBody>
          <a:bodyPr/>
          <a:lstStyle/>
          <a:p>
            <a:fld id="{79717034-E6CE-F84D-9DC6-EDBAD08B3BEA}" type="datetimeFigureOut">
              <a:rPr lang="en-US" smtClean="0"/>
              <a:t>2/27/24</a:t>
            </a:fld>
            <a:endParaRPr lang="en-US"/>
          </a:p>
        </p:txBody>
      </p:sp>
      <p:sp>
        <p:nvSpPr>
          <p:cNvPr id="4" name="Footer Placeholder 3">
            <a:extLst>
              <a:ext uri="{FF2B5EF4-FFF2-40B4-BE49-F238E27FC236}">
                <a16:creationId xmlns:a16="http://schemas.microsoft.com/office/drawing/2014/main" id="{4D406A76-90B3-5892-7B36-641F5881C1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25B99A-BD27-3506-51AC-D5BFCA4AB641}"/>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2179205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DE19CC-6DEE-5CB7-9CC5-3068A5029563}"/>
              </a:ext>
            </a:extLst>
          </p:cNvPr>
          <p:cNvSpPr>
            <a:spLocks noGrp="1"/>
          </p:cNvSpPr>
          <p:nvPr>
            <p:ph type="dt" sz="half" idx="10"/>
          </p:nvPr>
        </p:nvSpPr>
        <p:spPr/>
        <p:txBody>
          <a:bodyPr/>
          <a:lstStyle/>
          <a:p>
            <a:fld id="{79717034-E6CE-F84D-9DC6-EDBAD08B3BEA}" type="datetimeFigureOut">
              <a:rPr lang="en-US" smtClean="0"/>
              <a:t>2/27/24</a:t>
            </a:fld>
            <a:endParaRPr lang="en-US"/>
          </a:p>
        </p:txBody>
      </p:sp>
      <p:sp>
        <p:nvSpPr>
          <p:cNvPr id="3" name="Footer Placeholder 2">
            <a:extLst>
              <a:ext uri="{FF2B5EF4-FFF2-40B4-BE49-F238E27FC236}">
                <a16:creationId xmlns:a16="http://schemas.microsoft.com/office/drawing/2014/main" id="{7645E521-363C-9A6E-7C0C-E03D967F59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A30EB9-4E51-A035-0769-BC9184C593D0}"/>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1983115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035CB-0F2B-2DD0-274A-D0F44012FD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3099B8-2301-A45C-1B25-F9495FAC58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FBBE28-0426-645B-93B6-6015EA5885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0ABEA0-D7AF-CF0E-D7C2-167BD4DDD6CD}"/>
              </a:ext>
            </a:extLst>
          </p:cNvPr>
          <p:cNvSpPr>
            <a:spLocks noGrp="1"/>
          </p:cNvSpPr>
          <p:nvPr>
            <p:ph type="dt" sz="half" idx="10"/>
          </p:nvPr>
        </p:nvSpPr>
        <p:spPr/>
        <p:txBody>
          <a:bodyPr/>
          <a:lstStyle/>
          <a:p>
            <a:fld id="{79717034-E6CE-F84D-9DC6-EDBAD08B3BEA}" type="datetimeFigureOut">
              <a:rPr lang="en-US" smtClean="0"/>
              <a:t>2/27/24</a:t>
            </a:fld>
            <a:endParaRPr lang="en-US"/>
          </a:p>
        </p:txBody>
      </p:sp>
      <p:sp>
        <p:nvSpPr>
          <p:cNvPr id="6" name="Footer Placeholder 5">
            <a:extLst>
              <a:ext uri="{FF2B5EF4-FFF2-40B4-BE49-F238E27FC236}">
                <a16:creationId xmlns:a16="http://schemas.microsoft.com/office/drawing/2014/main" id="{19CF4CE8-E4D8-1339-4D5D-B663EB7BF3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AC7FBD-4987-8E30-6124-577EEAB7C2CC}"/>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2597311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F5AB2-0585-F42D-8C1E-7D785ADBD9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6276A1-9DD6-9BCD-7DF4-884F83BD27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06AB00-83C7-3A07-35B4-622C1EFB2D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B4A738-2AC6-AAC1-300F-575A938F9F11}"/>
              </a:ext>
            </a:extLst>
          </p:cNvPr>
          <p:cNvSpPr>
            <a:spLocks noGrp="1"/>
          </p:cNvSpPr>
          <p:nvPr>
            <p:ph type="dt" sz="half" idx="10"/>
          </p:nvPr>
        </p:nvSpPr>
        <p:spPr/>
        <p:txBody>
          <a:bodyPr/>
          <a:lstStyle/>
          <a:p>
            <a:fld id="{79717034-E6CE-F84D-9DC6-EDBAD08B3BEA}" type="datetimeFigureOut">
              <a:rPr lang="en-US" smtClean="0"/>
              <a:t>2/27/24</a:t>
            </a:fld>
            <a:endParaRPr lang="en-US"/>
          </a:p>
        </p:txBody>
      </p:sp>
      <p:sp>
        <p:nvSpPr>
          <p:cNvPr id="6" name="Footer Placeholder 5">
            <a:extLst>
              <a:ext uri="{FF2B5EF4-FFF2-40B4-BE49-F238E27FC236}">
                <a16:creationId xmlns:a16="http://schemas.microsoft.com/office/drawing/2014/main" id="{2B23F16C-C1C1-066B-E8D1-87A3155977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5C3108-9A8D-0353-FAEB-2863FB14A449}"/>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1412622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42E26A-6089-66CF-F4B0-E7DDB6FFBC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CCF299-F564-A654-8E77-D4C76E016E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D99D69-1967-9C79-0EFC-86F134AC87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717034-E6CE-F84D-9DC6-EDBAD08B3BEA}" type="datetimeFigureOut">
              <a:rPr lang="en-US" smtClean="0"/>
              <a:t>2/27/24</a:t>
            </a:fld>
            <a:endParaRPr lang="en-US"/>
          </a:p>
        </p:txBody>
      </p:sp>
      <p:sp>
        <p:nvSpPr>
          <p:cNvPr id="5" name="Footer Placeholder 4">
            <a:extLst>
              <a:ext uri="{FF2B5EF4-FFF2-40B4-BE49-F238E27FC236}">
                <a16:creationId xmlns:a16="http://schemas.microsoft.com/office/drawing/2014/main" id="{ACC1B1E3-FB57-AD13-0906-653E38596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BBE8F7-9643-F596-2ADB-CA6F7B89D3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F25FE4-9ECC-694F-8F03-686EFD0B2300}" type="slidenum">
              <a:rPr lang="en-US" smtClean="0"/>
              <a:t>‹#›</a:t>
            </a:fld>
            <a:endParaRPr lang="en-US"/>
          </a:p>
        </p:txBody>
      </p:sp>
    </p:spTree>
    <p:extLst>
      <p:ext uri="{BB962C8B-B14F-4D97-AF65-F5344CB8AC3E}">
        <p14:creationId xmlns:p14="http://schemas.microsoft.com/office/powerpoint/2010/main" val="473105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0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incompleteideas.net/book/RLbook2020.pdf" TargetMode="External"/><Relationship Id="rId2" Type="http://schemas.openxmlformats.org/officeDocument/2006/relationships/hyperlink" Target="https://www.princeton.edu/~ndaw/d10.pdf" TargetMode="External"/><Relationship Id="rId1" Type="http://schemas.openxmlformats.org/officeDocument/2006/relationships/slideLayout" Target="../slideLayouts/slideLayout2.xml"/><Relationship Id="rId4" Type="http://schemas.openxmlformats.org/officeDocument/2006/relationships/hyperlink" Target="http://www.hannekedenouden.ruhosting.nl/RLtutorial/Instructions.html" TargetMode="External"/></Relationships>
</file>

<file path=ppt/slides/_rels/slide107.xml.rels><?xml version="1.0" encoding="UTF-8" standalone="yes"?>
<Relationships xmlns="http://schemas.openxmlformats.org/package/2006/relationships"><Relationship Id="rId2" Type="http://schemas.openxmlformats.org/officeDocument/2006/relationships/hyperlink" Target="https://github.com/seandamiandevine/RLintro4psyc"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6.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6.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4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46.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2.png"/><Relationship Id="rId4" Type="http://schemas.openxmlformats.org/officeDocument/2006/relationships/image" Target="../media/image101.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1026" name="Picture 2" descr="Radboud University | Nijmegen">
            <a:extLst>
              <a:ext uri="{FF2B5EF4-FFF2-40B4-BE49-F238E27FC236}">
                <a16:creationId xmlns:a16="http://schemas.microsoft.com/office/drawing/2014/main" id="{6AAEB785-3E91-E88C-FE4C-F3145DE1F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3467" y="50580"/>
            <a:ext cx="2248533" cy="2248533"/>
          </a:xfrm>
          <a:prstGeom prst="rect">
            <a:avLst/>
          </a:prstGeom>
          <a:noFill/>
          <a:extLst>
            <a:ext uri="{909E8E84-426E-40DD-AFC4-6F175D3DCCD1}">
              <a14:hiddenFill xmlns:a14="http://schemas.microsoft.com/office/drawing/2010/main">
                <a:solidFill>
                  <a:srgbClr val="FFFFFF"/>
                </a:solidFill>
              </a14:hiddenFill>
            </a:ext>
          </a:extLst>
        </p:spPr>
      </p:pic>
      <p:pic>
        <p:nvPicPr>
          <p:cNvPr id="57" name="Google Shape;57;p13"/>
          <p:cNvPicPr preferRelativeResize="0"/>
          <p:nvPr/>
        </p:nvPicPr>
        <p:blipFill>
          <a:blip r:embed="rId4">
            <a:alphaModFix/>
          </a:blip>
          <a:stretch>
            <a:fillRect/>
          </a:stretch>
        </p:blipFill>
        <p:spPr>
          <a:xfrm>
            <a:off x="0" y="50563"/>
            <a:ext cx="2248533" cy="2248567"/>
          </a:xfrm>
          <a:prstGeom prst="rect">
            <a:avLst/>
          </a:prstGeom>
          <a:noFill/>
          <a:ln>
            <a:noFill/>
          </a:ln>
        </p:spPr>
      </p:pic>
      <p:sp>
        <p:nvSpPr>
          <p:cNvPr id="54" name="Google Shape;54;p13"/>
          <p:cNvSpPr txBox="1">
            <a:spLocks noGrp="1"/>
          </p:cNvSpPr>
          <p:nvPr>
            <p:ph type="ctrTitle"/>
          </p:nvPr>
        </p:nvSpPr>
        <p:spPr>
          <a:xfrm>
            <a:off x="415600" y="1643620"/>
            <a:ext cx="11360800" cy="2736800"/>
          </a:xfrm>
          <a:prstGeom prst="rect">
            <a:avLst/>
          </a:prstGeom>
        </p:spPr>
        <p:txBody>
          <a:bodyPr spcFirstLastPara="1" vert="horz" wrap="square" lIns="121900" tIns="121900" rIns="121900" bIns="121900" rtlCol="0" anchor="b" anchorCtr="0">
            <a:normAutofit/>
          </a:bodyPr>
          <a:lstStyle/>
          <a:p>
            <a:pPr>
              <a:spcBef>
                <a:spcPts val="0"/>
              </a:spcBef>
            </a:pPr>
            <a:r>
              <a:rPr lang="en-CA" dirty="0"/>
              <a:t>Introduction to </a:t>
            </a:r>
            <a:br>
              <a:rPr lang="en-CA" dirty="0"/>
            </a:br>
            <a:r>
              <a:rPr lang="en-CA" dirty="0"/>
              <a:t>Reinforcement Learning</a:t>
            </a:r>
            <a:endParaRPr dirty="0"/>
          </a:p>
        </p:txBody>
      </p:sp>
      <p:sp>
        <p:nvSpPr>
          <p:cNvPr id="55" name="Google Shape;55;p13"/>
          <p:cNvSpPr txBox="1">
            <a:spLocks noGrp="1"/>
          </p:cNvSpPr>
          <p:nvPr>
            <p:ph type="subTitle" idx="1"/>
          </p:nvPr>
        </p:nvSpPr>
        <p:spPr>
          <a:xfrm>
            <a:off x="415589" y="4429686"/>
            <a:ext cx="11360800" cy="1056800"/>
          </a:xfrm>
          <a:prstGeom prst="rect">
            <a:avLst/>
          </a:prstGeom>
        </p:spPr>
        <p:txBody>
          <a:bodyPr spcFirstLastPara="1" vert="horz" wrap="square" lIns="121900" tIns="121900" rIns="121900" bIns="121900" rtlCol="0" anchor="t" anchorCtr="0">
            <a:normAutofit/>
          </a:bodyPr>
          <a:lstStyle/>
          <a:p>
            <a:pPr>
              <a:spcBef>
                <a:spcPts val="0"/>
              </a:spcBef>
            </a:pPr>
            <a:r>
              <a:rPr lang="en-CA" sz="2667" dirty="0">
                <a:solidFill>
                  <a:schemeClr val="dk1"/>
                </a:solidFill>
              </a:rPr>
              <a:t>A</a:t>
            </a:r>
            <a:r>
              <a:rPr lang="en" sz="2667" dirty="0" err="1">
                <a:solidFill>
                  <a:schemeClr val="dk1"/>
                </a:solidFill>
              </a:rPr>
              <a:t>pplied</a:t>
            </a:r>
            <a:r>
              <a:rPr lang="en" sz="2667" dirty="0">
                <a:solidFill>
                  <a:schemeClr val="dk1"/>
                </a:solidFill>
              </a:rPr>
              <a:t> concepts for the practicing cognitive scientist</a:t>
            </a:r>
            <a:endParaRPr sz="2667" dirty="0">
              <a:solidFill>
                <a:schemeClr val="dk1"/>
              </a:solidFill>
            </a:endParaRPr>
          </a:p>
        </p:txBody>
      </p:sp>
      <p:sp>
        <p:nvSpPr>
          <p:cNvPr id="56" name="Google Shape;56;p13"/>
          <p:cNvSpPr txBox="1"/>
          <p:nvPr/>
        </p:nvSpPr>
        <p:spPr>
          <a:xfrm>
            <a:off x="6639339" y="5850030"/>
            <a:ext cx="5552661" cy="984845"/>
          </a:xfrm>
          <a:prstGeom prst="rect">
            <a:avLst/>
          </a:prstGeom>
          <a:noFill/>
          <a:ln>
            <a:noFill/>
          </a:ln>
        </p:spPr>
        <p:txBody>
          <a:bodyPr spcFirstLastPara="1" wrap="square" lIns="121900" tIns="121900" rIns="121900" bIns="121900" anchor="t" anchorCtr="0">
            <a:spAutoFit/>
          </a:bodyPr>
          <a:lstStyle/>
          <a:p>
            <a:pPr algn="ctr"/>
            <a:r>
              <a:rPr lang="en" sz="2400" dirty="0"/>
              <a:t>Sean Devine</a:t>
            </a:r>
          </a:p>
          <a:p>
            <a:pPr algn="ctr"/>
            <a:r>
              <a:rPr lang="en" sz="2400" dirty="0"/>
              <a:t>[</a:t>
            </a:r>
            <a:r>
              <a:rPr lang="en" sz="2400" dirty="0" err="1"/>
              <a:t>seandamiandevine@gmail.com</a:t>
            </a:r>
            <a:r>
              <a:rPr lang="en" sz="2400" dirty="0"/>
              <a:t>]</a:t>
            </a: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a:p>
            <a:r>
              <a:rPr lang="en-US" dirty="0"/>
              <a:t>The dog hears the bell, but now expects </a:t>
            </a:r>
            <a:r>
              <a:rPr lang="en-US" i="1" dirty="0"/>
              <a:t>something</a:t>
            </a:r>
            <a:endParaRPr lang="en-US" dirty="0"/>
          </a:p>
        </p:txBody>
      </p:sp>
      <p:pic>
        <p:nvPicPr>
          <p:cNvPr id="5" name="Graphic 4" descr="Dog with solid fill">
            <a:extLst>
              <a:ext uri="{FF2B5EF4-FFF2-40B4-BE49-F238E27FC236}">
                <a16:creationId xmlns:a16="http://schemas.microsoft.com/office/drawing/2014/main" id="{88E7B9A4-BE1A-B1A2-B16B-9D6C7C206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5862" y="4320382"/>
            <a:ext cx="2319338" cy="2319338"/>
          </a:xfrm>
          <a:prstGeom prst="rect">
            <a:avLst/>
          </a:prstGeom>
        </p:spPr>
      </p:pic>
      <p:sp>
        <p:nvSpPr>
          <p:cNvPr id="8" name="Cloud 7">
            <a:extLst>
              <a:ext uri="{FF2B5EF4-FFF2-40B4-BE49-F238E27FC236}">
                <a16:creationId xmlns:a16="http://schemas.microsoft.com/office/drawing/2014/main" id="{D06C6ED5-0E71-C6A8-EE2D-2A4BD68F390D}"/>
              </a:ext>
            </a:extLst>
          </p:cNvPr>
          <p:cNvSpPr/>
          <p:nvPr/>
        </p:nvSpPr>
        <p:spPr>
          <a:xfrm>
            <a:off x="2631280" y="2928939"/>
            <a:ext cx="2669382" cy="1868090"/>
          </a:xfrm>
          <a:prstGeom prst="clou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a:t>
            </a:r>
          </a:p>
        </p:txBody>
      </p:sp>
      <p:grpSp>
        <p:nvGrpSpPr>
          <p:cNvPr id="13" name="Group 12">
            <a:extLst>
              <a:ext uri="{FF2B5EF4-FFF2-40B4-BE49-F238E27FC236}">
                <a16:creationId xmlns:a16="http://schemas.microsoft.com/office/drawing/2014/main" id="{FA5507C0-53DC-8BD3-B006-A5F6150CBED1}"/>
              </a:ext>
            </a:extLst>
          </p:cNvPr>
          <p:cNvGrpSpPr/>
          <p:nvPr/>
        </p:nvGrpSpPr>
        <p:grpSpPr>
          <a:xfrm>
            <a:off x="8205786" y="3194052"/>
            <a:ext cx="3148014" cy="3445668"/>
            <a:chOff x="5353049" y="3194052"/>
            <a:chExt cx="3148014" cy="3445668"/>
          </a:xfrm>
        </p:grpSpPr>
        <p:sp>
          <p:nvSpPr>
            <p:cNvPr id="9" name="Rounded Rectangle 8">
              <a:extLst>
                <a:ext uri="{FF2B5EF4-FFF2-40B4-BE49-F238E27FC236}">
                  <a16:creationId xmlns:a16="http://schemas.microsoft.com/office/drawing/2014/main" id="{46114063-9D6E-A005-51D4-55F9BCE939CC}"/>
                </a:ext>
              </a:extLst>
            </p:cNvPr>
            <p:cNvSpPr/>
            <p:nvPr/>
          </p:nvSpPr>
          <p:spPr>
            <a:xfrm>
              <a:off x="5986463" y="3286125"/>
              <a:ext cx="2514600" cy="3353595"/>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26A68C3-DEBD-B526-7C23-B42F46FD7619}"/>
                </a:ext>
              </a:extLst>
            </p:cNvPr>
            <p:cNvCxnSpPr/>
            <p:nvPr/>
          </p:nvCxnSpPr>
          <p:spPr>
            <a:xfrm flipH="1" flipV="1">
              <a:off x="5572125" y="3429000"/>
              <a:ext cx="523875" cy="891382"/>
            </a:xfrm>
            <a:prstGeom prst="line">
              <a:avLst/>
            </a:prstGeom>
            <a:ln w="127000"/>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D1C3246-D7B5-8D47-761C-950D6D3CA534}"/>
                </a:ext>
              </a:extLst>
            </p:cNvPr>
            <p:cNvSpPr/>
            <p:nvPr/>
          </p:nvSpPr>
          <p:spPr>
            <a:xfrm>
              <a:off x="5353049" y="3194052"/>
              <a:ext cx="319088" cy="277812"/>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Graphic 3" descr="Bells outline">
            <a:extLst>
              <a:ext uri="{FF2B5EF4-FFF2-40B4-BE49-F238E27FC236}">
                <a16:creationId xmlns:a16="http://schemas.microsoft.com/office/drawing/2014/main" id="{F1D059BD-0EA8-D33B-7685-8CC0CE47F7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9403" y="2103437"/>
            <a:ext cx="1368427" cy="1368427"/>
          </a:xfrm>
          <a:prstGeom prst="rect">
            <a:avLst/>
          </a:prstGeom>
        </p:spPr>
      </p:pic>
    </p:spTree>
    <p:extLst>
      <p:ext uri="{BB962C8B-B14F-4D97-AF65-F5344CB8AC3E}">
        <p14:creationId xmlns:p14="http://schemas.microsoft.com/office/powerpoint/2010/main" val="40525637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4CF90-8534-B905-5B81-7AC06FADD945}"/>
              </a:ext>
            </a:extLst>
          </p:cNvPr>
          <p:cNvSpPr>
            <a:spLocks noGrp="1"/>
          </p:cNvSpPr>
          <p:nvPr>
            <p:ph type="title"/>
          </p:nvPr>
        </p:nvSpPr>
        <p:spPr/>
        <p:txBody>
          <a:bodyPr/>
          <a:lstStyle/>
          <a:p>
            <a:r>
              <a:rPr lang="en-US" dirty="0"/>
              <a:t>Predictive checking</a:t>
            </a:r>
          </a:p>
        </p:txBody>
      </p:sp>
      <p:pic>
        <p:nvPicPr>
          <p:cNvPr id="7" name="Picture 6" descr="A screen shot of a computer program&#10;&#10;Description automatically generated">
            <a:extLst>
              <a:ext uri="{FF2B5EF4-FFF2-40B4-BE49-F238E27FC236}">
                <a16:creationId xmlns:a16="http://schemas.microsoft.com/office/drawing/2014/main" id="{4877A80E-7C30-FEDA-ED86-C446CB835443}"/>
              </a:ext>
            </a:extLst>
          </p:cNvPr>
          <p:cNvPicPr>
            <a:picLocks noChangeAspect="1"/>
          </p:cNvPicPr>
          <p:nvPr/>
        </p:nvPicPr>
        <p:blipFill>
          <a:blip r:embed="rId2"/>
          <a:stretch>
            <a:fillRect/>
          </a:stretch>
        </p:blipFill>
        <p:spPr>
          <a:xfrm>
            <a:off x="161139" y="1826306"/>
            <a:ext cx="6239827" cy="4666569"/>
          </a:xfrm>
          <a:prstGeom prst="rect">
            <a:avLst/>
          </a:prstGeom>
        </p:spPr>
      </p:pic>
      <p:sp>
        <p:nvSpPr>
          <p:cNvPr id="8" name="Rectangle 7">
            <a:extLst>
              <a:ext uri="{FF2B5EF4-FFF2-40B4-BE49-F238E27FC236}">
                <a16:creationId xmlns:a16="http://schemas.microsoft.com/office/drawing/2014/main" id="{9FA2FE14-519D-FF05-BFBA-F2FC65C39D4B}"/>
              </a:ext>
            </a:extLst>
          </p:cNvPr>
          <p:cNvSpPr/>
          <p:nvPr/>
        </p:nvSpPr>
        <p:spPr>
          <a:xfrm>
            <a:off x="293914" y="5682343"/>
            <a:ext cx="1371600" cy="381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D02F829-45CB-8053-EE3A-6D350D2B96C7}"/>
              </a:ext>
            </a:extLst>
          </p:cNvPr>
          <p:cNvSpPr txBox="1"/>
          <p:nvPr/>
        </p:nvSpPr>
        <p:spPr>
          <a:xfrm>
            <a:off x="6760029" y="1948543"/>
            <a:ext cx="5270832" cy="923330"/>
          </a:xfrm>
          <a:prstGeom prst="rect">
            <a:avLst/>
          </a:prstGeom>
          <a:noFill/>
        </p:spPr>
        <p:txBody>
          <a:bodyPr wrap="square" rtlCol="0">
            <a:spAutoFit/>
          </a:bodyPr>
          <a:lstStyle/>
          <a:p>
            <a:r>
              <a:rPr lang="en-US" dirty="0"/>
              <a:t>If </a:t>
            </a:r>
            <a:r>
              <a:rPr lang="en-US" dirty="0" err="1"/>
              <a:t>to_return</a:t>
            </a:r>
            <a:r>
              <a:rPr lang="en-US" dirty="0"/>
              <a:t> == “prob”, then the function returns the model predicted choice probabilities, which can then be compared again true </a:t>
            </a:r>
            <a:r>
              <a:rPr lang="en-US" dirty="0" err="1"/>
              <a:t>behaviour</a:t>
            </a:r>
            <a:endParaRPr lang="en-US" dirty="0"/>
          </a:p>
        </p:txBody>
      </p:sp>
    </p:spTree>
    <p:extLst>
      <p:ext uri="{BB962C8B-B14F-4D97-AF65-F5344CB8AC3E}">
        <p14:creationId xmlns:p14="http://schemas.microsoft.com/office/powerpoint/2010/main" val="326390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4CF90-8534-B905-5B81-7AC06FADD945}"/>
              </a:ext>
            </a:extLst>
          </p:cNvPr>
          <p:cNvSpPr>
            <a:spLocks noGrp="1"/>
          </p:cNvSpPr>
          <p:nvPr>
            <p:ph type="title"/>
          </p:nvPr>
        </p:nvSpPr>
        <p:spPr/>
        <p:txBody>
          <a:bodyPr/>
          <a:lstStyle/>
          <a:p>
            <a:r>
              <a:rPr lang="en-US" dirty="0"/>
              <a:t>Predictive checking</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02F829-45CB-8053-EE3A-6D350D2B96C7}"/>
                  </a:ext>
                </a:extLst>
              </p:cNvPr>
              <p:cNvSpPr txBox="1"/>
              <p:nvPr/>
            </p:nvSpPr>
            <p:spPr>
              <a:xfrm>
                <a:off x="6760029" y="1948543"/>
                <a:ext cx="5270832" cy="1200329"/>
              </a:xfrm>
              <a:prstGeom prst="rect">
                <a:avLst/>
              </a:prstGeom>
              <a:noFill/>
            </p:spPr>
            <p:txBody>
              <a:bodyPr wrap="square" rtlCol="0">
                <a:spAutoFit/>
              </a:bodyPr>
              <a:lstStyle/>
              <a:p>
                <a:r>
                  <a:rPr lang="en-US" dirty="0"/>
                  <a:t>This loop takes the estimated </a:t>
                </a:r>
                <a14:m>
                  <m:oMath xmlns:m="http://schemas.openxmlformats.org/officeDocument/2006/math">
                    <m:r>
                      <a:rPr lang="en-CA" b="0" i="1" smtClean="0">
                        <a:latin typeface="Cambria Math" panose="02040503050406030204" pitchFamily="18" charset="0"/>
                      </a:rPr>
                      <m:t>𝛼</m:t>
                    </m:r>
                  </m:oMath>
                </a14:m>
                <a:r>
                  <a:rPr lang="en-US" dirty="0"/>
                  <a:t> and </a:t>
                </a:r>
                <a14:m>
                  <m:oMath xmlns:m="http://schemas.openxmlformats.org/officeDocument/2006/math">
                    <m:r>
                      <a:rPr lang="en-CA" b="0" i="1" smtClean="0">
                        <a:latin typeface="Cambria Math" panose="02040503050406030204" pitchFamily="18" charset="0"/>
                      </a:rPr>
                      <m:t>𝛽</m:t>
                    </m:r>
                  </m:oMath>
                </a14:m>
                <a:r>
                  <a:rPr lang="en-US" dirty="0"/>
                  <a:t> values for each subject and then returns a vector of their choice probabilities, which can then be compared to actual </a:t>
                </a:r>
                <a:r>
                  <a:rPr lang="en-US" dirty="0" err="1"/>
                  <a:t>behaviour</a:t>
                </a:r>
                <a:endParaRPr lang="en-US" dirty="0"/>
              </a:p>
            </p:txBody>
          </p:sp>
        </mc:Choice>
        <mc:Fallback xmlns="">
          <p:sp>
            <p:nvSpPr>
              <p:cNvPr id="9" name="TextBox 8">
                <a:extLst>
                  <a:ext uri="{FF2B5EF4-FFF2-40B4-BE49-F238E27FC236}">
                    <a16:creationId xmlns:a16="http://schemas.microsoft.com/office/drawing/2014/main" id="{BD02F829-45CB-8053-EE3A-6D350D2B96C7}"/>
                  </a:ext>
                </a:extLst>
              </p:cNvPr>
              <p:cNvSpPr txBox="1">
                <a:spLocks noRot="1" noChangeAspect="1" noMove="1" noResize="1" noEditPoints="1" noAdjustHandles="1" noChangeArrowheads="1" noChangeShapeType="1" noTextEdit="1"/>
              </p:cNvSpPr>
              <p:nvPr/>
            </p:nvSpPr>
            <p:spPr>
              <a:xfrm>
                <a:off x="6760029" y="1948543"/>
                <a:ext cx="5270832" cy="1200329"/>
              </a:xfrm>
              <a:prstGeom prst="rect">
                <a:avLst/>
              </a:prstGeom>
              <a:blipFill>
                <a:blip r:embed="rId2"/>
                <a:stretch>
                  <a:fillRect l="-962" t="-2083" b="-7292"/>
                </a:stretch>
              </a:blipFill>
            </p:spPr>
            <p:txBody>
              <a:bodyPr/>
              <a:lstStyle/>
              <a:p>
                <a:r>
                  <a:rPr lang="en-US">
                    <a:noFill/>
                  </a:rPr>
                  <a:t> </a:t>
                </a:r>
              </a:p>
            </p:txBody>
          </p:sp>
        </mc:Fallback>
      </mc:AlternateContent>
      <p:pic>
        <p:nvPicPr>
          <p:cNvPr id="4" name="Picture 3" descr="A screen shot of a computer code&#10;&#10;Description automatically generated">
            <a:extLst>
              <a:ext uri="{FF2B5EF4-FFF2-40B4-BE49-F238E27FC236}">
                <a16:creationId xmlns:a16="http://schemas.microsoft.com/office/drawing/2014/main" id="{81E1B608-D31F-3421-E27B-49DEF3BFBED3}"/>
              </a:ext>
            </a:extLst>
          </p:cNvPr>
          <p:cNvPicPr>
            <a:picLocks noChangeAspect="1"/>
          </p:cNvPicPr>
          <p:nvPr/>
        </p:nvPicPr>
        <p:blipFill>
          <a:blip r:embed="rId3"/>
          <a:stretch>
            <a:fillRect/>
          </a:stretch>
        </p:blipFill>
        <p:spPr>
          <a:xfrm>
            <a:off x="161139" y="1948543"/>
            <a:ext cx="6521396" cy="2133600"/>
          </a:xfrm>
          <a:prstGeom prst="rect">
            <a:avLst/>
          </a:prstGeom>
        </p:spPr>
      </p:pic>
    </p:spTree>
    <p:extLst>
      <p:ext uri="{BB962C8B-B14F-4D97-AF65-F5344CB8AC3E}">
        <p14:creationId xmlns:p14="http://schemas.microsoft.com/office/powerpoint/2010/main" val="16769537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4CF90-8534-B905-5B81-7AC06FADD945}"/>
              </a:ext>
            </a:extLst>
          </p:cNvPr>
          <p:cNvSpPr>
            <a:spLocks noGrp="1"/>
          </p:cNvSpPr>
          <p:nvPr>
            <p:ph type="title"/>
          </p:nvPr>
        </p:nvSpPr>
        <p:spPr/>
        <p:txBody>
          <a:bodyPr/>
          <a:lstStyle/>
          <a:p>
            <a:r>
              <a:rPr lang="en-US" dirty="0"/>
              <a:t>Predictive checking</a:t>
            </a:r>
          </a:p>
        </p:txBody>
      </p:sp>
      <p:pic>
        <p:nvPicPr>
          <p:cNvPr id="5" name="Picture 4" descr="A graph with blue and orange lines&#10;&#10;Description automatically generated">
            <a:extLst>
              <a:ext uri="{FF2B5EF4-FFF2-40B4-BE49-F238E27FC236}">
                <a16:creationId xmlns:a16="http://schemas.microsoft.com/office/drawing/2014/main" id="{262F9514-B74F-4F1B-C900-D6909B17E5F8}"/>
              </a:ext>
            </a:extLst>
          </p:cNvPr>
          <p:cNvPicPr>
            <a:picLocks noChangeAspect="1"/>
          </p:cNvPicPr>
          <p:nvPr/>
        </p:nvPicPr>
        <p:blipFill>
          <a:blip r:embed="rId2"/>
          <a:stretch>
            <a:fillRect/>
          </a:stretch>
        </p:blipFill>
        <p:spPr>
          <a:xfrm>
            <a:off x="2209801" y="1256847"/>
            <a:ext cx="6981371" cy="5236028"/>
          </a:xfrm>
          <a:prstGeom prst="rect">
            <a:avLst/>
          </a:prstGeom>
        </p:spPr>
      </p:pic>
    </p:spTree>
    <p:extLst>
      <p:ext uri="{BB962C8B-B14F-4D97-AF65-F5344CB8AC3E}">
        <p14:creationId xmlns:p14="http://schemas.microsoft.com/office/powerpoint/2010/main" val="1960234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26E00-9C49-4137-A18A-7FDA948803FD}"/>
              </a:ext>
            </a:extLst>
          </p:cNvPr>
          <p:cNvSpPr>
            <a:spLocks noGrp="1"/>
          </p:cNvSpPr>
          <p:nvPr>
            <p:ph type="title"/>
          </p:nvPr>
        </p:nvSpPr>
        <p:spPr>
          <a:xfrm>
            <a:off x="838200" y="2766218"/>
            <a:ext cx="10515600" cy="1325563"/>
          </a:xfrm>
        </p:spPr>
        <p:txBody>
          <a:bodyPr/>
          <a:lstStyle/>
          <a:p>
            <a:r>
              <a:rPr lang="en-US" dirty="0"/>
              <a:t>Conclusion</a:t>
            </a:r>
          </a:p>
        </p:txBody>
      </p:sp>
    </p:spTree>
    <p:extLst>
      <p:ext uri="{BB962C8B-B14F-4D97-AF65-F5344CB8AC3E}">
        <p14:creationId xmlns:p14="http://schemas.microsoft.com/office/powerpoint/2010/main" val="35990176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694C1-1830-233F-45F0-8067EAA29CCD}"/>
              </a:ext>
            </a:extLst>
          </p:cNvPr>
          <p:cNvSpPr>
            <a:spLocks noGrp="1"/>
          </p:cNvSpPr>
          <p:nvPr>
            <p:ph type="title"/>
          </p:nvPr>
        </p:nvSpPr>
        <p:spPr/>
        <p:txBody>
          <a:bodyPr/>
          <a:lstStyle/>
          <a:p>
            <a:r>
              <a:rPr lang="en-US" dirty="0"/>
              <a:t>What we’ve seen</a:t>
            </a:r>
          </a:p>
        </p:txBody>
      </p:sp>
      <p:sp>
        <p:nvSpPr>
          <p:cNvPr id="3" name="Content Placeholder 2">
            <a:extLst>
              <a:ext uri="{FF2B5EF4-FFF2-40B4-BE49-F238E27FC236}">
                <a16:creationId xmlns:a16="http://schemas.microsoft.com/office/drawing/2014/main" id="{70271381-64D0-FD05-026F-343F70228D7D}"/>
              </a:ext>
            </a:extLst>
          </p:cNvPr>
          <p:cNvSpPr>
            <a:spLocks noGrp="1"/>
          </p:cNvSpPr>
          <p:nvPr>
            <p:ph idx="1"/>
          </p:nvPr>
        </p:nvSpPr>
        <p:spPr/>
        <p:txBody>
          <a:bodyPr/>
          <a:lstStyle/>
          <a:p>
            <a:pPr marL="514350" indent="-514350">
              <a:buFont typeface="+mj-lt"/>
              <a:buAutoNum type="arabicPeriod"/>
            </a:pPr>
            <a:r>
              <a:rPr lang="en-US" dirty="0"/>
              <a:t>A brief history of RL in psychology and neuroscience</a:t>
            </a:r>
          </a:p>
          <a:p>
            <a:pPr marL="514350" indent="-514350">
              <a:buFont typeface="+mj-lt"/>
              <a:buAutoNum type="arabicPeriod"/>
            </a:pPr>
            <a:r>
              <a:rPr lang="en-US" dirty="0"/>
              <a:t>A basic RL model (Rescorla-Wagner and delta-learning rule)</a:t>
            </a:r>
          </a:p>
          <a:p>
            <a:pPr marL="514350" indent="-514350">
              <a:buFont typeface="+mj-lt"/>
              <a:buAutoNum type="arabicPeriod"/>
            </a:pPr>
            <a:r>
              <a:rPr lang="en-US" dirty="0"/>
              <a:t>Fitting a basic RL model using MLE</a:t>
            </a:r>
          </a:p>
          <a:p>
            <a:pPr marL="514350" indent="-514350">
              <a:buFont typeface="+mj-lt"/>
              <a:buAutoNum type="arabicPeriod"/>
            </a:pPr>
            <a:r>
              <a:rPr lang="en-US" dirty="0"/>
              <a:t>Some good practices in MLE</a:t>
            </a:r>
          </a:p>
        </p:txBody>
      </p:sp>
    </p:spTree>
    <p:extLst>
      <p:ext uri="{BB962C8B-B14F-4D97-AF65-F5344CB8AC3E}">
        <p14:creationId xmlns:p14="http://schemas.microsoft.com/office/powerpoint/2010/main" val="41767735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2BC7-9DB8-2A37-6669-724DF604C282}"/>
              </a:ext>
            </a:extLst>
          </p:cNvPr>
          <p:cNvSpPr>
            <a:spLocks noGrp="1"/>
          </p:cNvSpPr>
          <p:nvPr>
            <p:ph type="title"/>
          </p:nvPr>
        </p:nvSpPr>
        <p:spPr/>
        <p:txBody>
          <a:bodyPr/>
          <a:lstStyle/>
          <a:p>
            <a:r>
              <a:rPr lang="en-US" dirty="0"/>
              <a:t>What we did not see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AA3FC40-EB28-EE57-7032-A067DAA3B8FA}"/>
                  </a:ext>
                </a:extLst>
              </p:cNvPr>
              <p:cNvSpPr>
                <a:spLocks noGrp="1"/>
              </p:cNvSpPr>
              <p:nvPr>
                <p:ph idx="1"/>
              </p:nvPr>
            </p:nvSpPr>
            <p:spPr/>
            <p:txBody>
              <a:bodyPr>
                <a:normAutofit/>
              </a:bodyPr>
              <a:lstStyle/>
              <a:p>
                <a:r>
                  <a:rPr lang="en-US" dirty="0"/>
                  <a:t>Bayesian estimation</a:t>
                </a:r>
              </a:p>
              <a:p>
                <a:r>
                  <a:rPr lang="en-US" dirty="0"/>
                  <a:t>Bayesian model estimation (MLE + priors)</a:t>
                </a:r>
              </a:p>
              <a:p>
                <a:r>
                  <a:rPr lang="en-US" dirty="0"/>
                  <a:t>More complex RL models (see: Tim)</a:t>
                </a:r>
              </a:p>
              <a:p>
                <a:r>
                  <a:rPr lang="en-US" dirty="0"/>
                  <a:t>Hierarchical modeling</a:t>
                </a:r>
              </a:p>
              <a:p>
                <a:r>
                  <a:rPr lang="en-US" dirty="0"/>
                  <a:t>RL models for non-human agents (e.g., RL in the context of ML)</a:t>
                </a:r>
              </a:p>
              <a:p>
                <a:r>
                  <a:rPr lang="en-US" dirty="0"/>
                  <a:t>Other important parameters in typical RL models (e.g., </a:t>
                </a:r>
                <a14:m>
                  <m:oMath xmlns:m="http://schemas.openxmlformats.org/officeDocument/2006/math">
                    <m:r>
                      <a:rPr lang="en-CA" b="0" i="1" smtClean="0">
                        <a:latin typeface="Cambria Math" panose="02040503050406030204" pitchFamily="18" charset="0"/>
                      </a:rPr>
                      <m:t>𝛾</m:t>
                    </m:r>
                  </m:oMath>
                </a14:m>
                <a:r>
                  <a:rPr lang="en-US" dirty="0"/>
                  <a:t>)</a:t>
                </a:r>
              </a:p>
              <a:p>
                <a:r>
                  <a:rPr lang="en-US" dirty="0"/>
                  <a:t>RL modeling of more complex tasks (e.g., two-step task)</a:t>
                </a:r>
              </a:p>
              <a:p>
                <a:r>
                  <a:rPr lang="en-US" dirty="0"/>
                  <a:t>…</a:t>
                </a:r>
              </a:p>
            </p:txBody>
          </p:sp>
        </mc:Choice>
        <mc:Fallback xmlns="">
          <p:sp>
            <p:nvSpPr>
              <p:cNvPr id="3" name="Content Placeholder 2">
                <a:extLst>
                  <a:ext uri="{FF2B5EF4-FFF2-40B4-BE49-F238E27FC236}">
                    <a16:creationId xmlns:a16="http://schemas.microsoft.com/office/drawing/2014/main" id="{2AA3FC40-EB28-EE57-7032-A067DAA3B8FA}"/>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5134926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F350D-82CE-E2B0-9AD6-29706FE25787}"/>
              </a:ext>
            </a:extLst>
          </p:cNvPr>
          <p:cNvSpPr>
            <a:spLocks noGrp="1"/>
          </p:cNvSpPr>
          <p:nvPr>
            <p:ph type="title"/>
          </p:nvPr>
        </p:nvSpPr>
        <p:spPr/>
        <p:txBody>
          <a:bodyPr/>
          <a:lstStyle/>
          <a:p>
            <a:r>
              <a:rPr lang="en-US" dirty="0"/>
              <a:t>Additional references</a:t>
            </a:r>
          </a:p>
        </p:txBody>
      </p:sp>
      <p:sp>
        <p:nvSpPr>
          <p:cNvPr id="3" name="Content Placeholder 2">
            <a:extLst>
              <a:ext uri="{FF2B5EF4-FFF2-40B4-BE49-F238E27FC236}">
                <a16:creationId xmlns:a16="http://schemas.microsoft.com/office/drawing/2014/main" id="{0CE4F846-BD06-8F4D-F453-8370F365EFD6}"/>
              </a:ext>
            </a:extLst>
          </p:cNvPr>
          <p:cNvSpPr>
            <a:spLocks noGrp="1"/>
          </p:cNvSpPr>
          <p:nvPr>
            <p:ph idx="1"/>
          </p:nvPr>
        </p:nvSpPr>
        <p:spPr/>
        <p:txBody>
          <a:bodyPr/>
          <a:lstStyle/>
          <a:p>
            <a:r>
              <a:rPr lang="en-US" dirty="0"/>
              <a:t>Excellent </a:t>
            </a:r>
            <a:r>
              <a:rPr lang="en-US" dirty="0">
                <a:hlinkClick r:id="rId2"/>
              </a:rPr>
              <a:t>tutorial</a:t>
            </a:r>
            <a:r>
              <a:rPr lang="en-US" dirty="0"/>
              <a:t> by Nathanial </a:t>
            </a:r>
            <a:r>
              <a:rPr lang="en-US" dirty="0" err="1"/>
              <a:t>Daw</a:t>
            </a:r>
            <a:r>
              <a:rPr lang="en-US" dirty="0"/>
              <a:t> (2011) on introductory RL modeling</a:t>
            </a:r>
          </a:p>
          <a:p>
            <a:r>
              <a:rPr lang="en-US" dirty="0"/>
              <a:t>The holy </a:t>
            </a:r>
            <a:r>
              <a:rPr lang="en-US" dirty="0">
                <a:hlinkClick r:id="rId3"/>
              </a:rPr>
              <a:t>book</a:t>
            </a:r>
            <a:r>
              <a:rPr lang="en-US" dirty="0"/>
              <a:t> of RL by Sutton &amp; </a:t>
            </a:r>
            <a:r>
              <a:rPr lang="en-US" dirty="0" err="1"/>
              <a:t>Barto</a:t>
            </a:r>
            <a:endParaRPr lang="en-US" dirty="0"/>
          </a:p>
          <a:p>
            <a:r>
              <a:rPr lang="en-US" dirty="0"/>
              <a:t>A really useful and interactive </a:t>
            </a:r>
            <a:r>
              <a:rPr lang="en-US" dirty="0">
                <a:hlinkClick r:id="rId4"/>
              </a:rPr>
              <a:t>webpage</a:t>
            </a:r>
            <a:r>
              <a:rPr lang="en-US" dirty="0"/>
              <a:t> designed by Jill </a:t>
            </a:r>
            <a:r>
              <a:rPr lang="en-US" dirty="0" err="1"/>
              <a:t>O’Reily</a:t>
            </a:r>
            <a:r>
              <a:rPr lang="en-US" dirty="0"/>
              <a:t> and </a:t>
            </a:r>
            <a:r>
              <a:rPr lang="en-US" dirty="0" err="1"/>
              <a:t>Henneke</a:t>
            </a:r>
            <a:r>
              <a:rPr lang="en-US" dirty="0"/>
              <a:t> den </a:t>
            </a:r>
            <a:r>
              <a:rPr lang="en-US" dirty="0" err="1"/>
              <a:t>Ouden</a:t>
            </a:r>
            <a:r>
              <a:rPr lang="en-US" dirty="0"/>
              <a:t> that helps get an intuition for RL parameters</a:t>
            </a:r>
          </a:p>
        </p:txBody>
      </p:sp>
    </p:spTree>
    <p:extLst>
      <p:ext uri="{BB962C8B-B14F-4D97-AF65-F5344CB8AC3E}">
        <p14:creationId xmlns:p14="http://schemas.microsoft.com/office/powerpoint/2010/main" val="14380549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C85D8-D663-4B09-AA0D-27737638ADC2}"/>
              </a:ext>
            </a:extLst>
          </p:cNvPr>
          <p:cNvSpPr>
            <a:spLocks noGrp="1"/>
          </p:cNvSpPr>
          <p:nvPr>
            <p:ph type="title"/>
          </p:nvPr>
        </p:nvSpPr>
        <p:spPr>
          <a:xfrm>
            <a:off x="838200" y="2766218"/>
            <a:ext cx="10515600" cy="1325563"/>
          </a:xfrm>
        </p:spPr>
        <p:txBody>
          <a:bodyPr/>
          <a:lstStyle/>
          <a:p>
            <a:r>
              <a:rPr lang="en-US" dirty="0"/>
              <a:t>Thank you </a:t>
            </a:r>
            <a:r>
              <a:rPr lang="en-US" dirty="0">
                <a:sym typeface="Wingdings" pitchFamily="2" charset="2"/>
              </a:rPr>
              <a:t> </a:t>
            </a:r>
            <a:endParaRPr lang="en-US" dirty="0"/>
          </a:p>
        </p:txBody>
      </p:sp>
      <p:sp>
        <p:nvSpPr>
          <p:cNvPr id="5" name="TextBox 4">
            <a:extLst>
              <a:ext uri="{FF2B5EF4-FFF2-40B4-BE49-F238E27FC236}">
                <a16:creationId xmlns:a16="http://schemas.microsoft.com/office/drawing/2014/main" id="{C0E23874-58CC-CBC9-FB9E-1EDC66CFEB0B}"/>
              </a:ext>
            </a:extLst>
          </p:cNvPr>
          <p:cNvSpPr txBox="1"/>
          <p:nvPr/>
        </p:nvSpPr>
        <p:spPr>
          <a:xfrm>
            <a:off x="3532414" y="4703019"/>
            <a:ext cx="5127171" cy="369332"/>
          </a:xfrm>
          <a:prstGeom prst="rect">
            <a:avLst/>
          </a:prstGeom>
          <a:noFill/>
        </p:spPr>
        <p:txBody>
          <a:bodyPr wrap="square">
            <a:spAutoFit/>
          </a:bodyPr>
          <a:lstStyle/>
          <a:p>
            <a:r>
              <a:rPr lang="en-US" dirty="0">
                <a:hlinkClick r:id="rId2"/>
              </a:rPr>
              <a:t>https://github.com/seandamiandevine/RLintro4psyc</a:t>
            </a:r>
            <a:endParaRPr lang="en-US" dirty="0"/>
          </a:p>
        </p:txBody>
      </p:sp>
    </p:spTree>
    <p:extLst>
      <p:ext uri="{BB962C8B-B14F-4D97-AF65-F5344CB8AC3E}">
        <p14:creationId xmlns:p14="http://schemas.microsoft.com/office/powerpoint/2010/main" val="2778368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a:p>
            <a:r>
              <a:rPr lang="en-US" dirty="0"/>
              <a:t>And is still surprised, but less, when the food appears</a:t>
            </a:r>
            <a:endParaRPr lang="en-US" i="1" dirty="0"/>
          </a:p>
        </p:txBody>
      </p:sp>
      <p:pic>
        <p:nvPicPr>
          <p:cNvPr id="5" name="Graphic 4" descr="Dog with solid fill">
            <a:extLst>
              <a:ext uri="{FF2B5EF4-FFF2-40B4-BE49-F238E27FC236}">
                <a16:creationId xmlns:a16="http://schemas.microsoft.com/office/drawing/2014/main" id="{88E7B9A4-BE1A-B1A2-B16B-9D6C7C206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5862" y="4320382"/>
            <a:ext cx="2319338" cy="2319338"/>
          </a:xfrm>
          <a:prstGeom prst="rect">
            <a:avLst/>
          </a:prstGeom>
        </p:spPr>
      </p:pic>
      <p:sp>
        <p:nvSpPr>
          <p:cNvPr id="8" name="Cloud 7">
            <a:extLst>
              <a:ext uri="{FF2B5EF4-FFF2-40B4-BE49-F238E27FC236}">
                <a16:creationId xmlns:a16="http://schemas.microsoft.com/office/drawing/2014/main" id="{D06C6ED5-0E71-C6A8-EE2D-2A4BD68F390D}"/>
              </a:ext>
            </a:extLst>
          </p:cNvPr>
          <p:cNvSpPr/>
          <p:nvPr/>
        </p:nvSpPr>
        <p:spPr>
          <a:xfrm>
            <a:off x="2631280" y="2928939"/>
            <a:ext cx="2669382" cy="1868090"/>
          </a:xfrm>
          <a:prstGeom prst="clou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nvGrpSpPr>
          <p:cNvPr id="13" name="Group 12">
            <a:extLst>
              <a:ext uri="{FF2B5EF4-FFF2-40B4-BE49-F238E27FC236}">
                <a16:creationId xmlns:a16="http://schemas.microsoft.com/office/drawing/2014/main" id="{FA5507C0-53DC-8BD3-B006-A5F6150CBED1}"/>
              </a:ext>
            </a:extLst>
          </p:cNvPr>
          <p:cNvGrpSpPr/>
          <p:nvPr/>
        </p:nvGrpSpPr>
        <p:grpSpPr>
          <a:xfrm>
            <a:off x="8205786" y="3194052"/>
            <a:ext cx="3148014" cy="3445668"/>
            <a:chOff x="5353049" y="3194052"/>
            <a:chExt cx="3148014" cy="3445668"/>
          </a:xfrm>
        </p:grpSpPr>
        <p:sp>
          <p:nvSpPr>
            <p:cNvPr id="9" name="Rounded Rectangle 8">
              <a:extLst>
                <a:ext uri="{FF2B5EF4-FFF2-40B4-BE49-F238E27FC236}">
                  <a16:creationId xmlns:a16="http://schemas.microsoft.com/office/drawing/2014/main" id="{46114063-9D6E-A005-51D4-55F9BCE939CC}"/>
                </a:ext>
              </a:extLst>
            </p:cNvPr>
            <p:cNvSpPr/>
            <p:nvPr/>
          </p:nvSpPr>
          <p:spPr>
            <a:xfrm>
              <a:off x="5986463" y="3286125"/>
              <a:ext cx="2514600" cy="3353595"/>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26A68C3-DEBD-B526-7C23-B42F46FD7619}"/>
                </a:ext>
              </a:extLst>
            </p:cNvPr>
            <p:cNvCxnSpPr/>
            <p:nvPr/>
          </p:nvCxnSpPr>
          <p:spPr>
            <a:xfrm flipH="1" flipV="1">
              <a:off x="5572125" y="3429000"/>
              <a:ext cx="523875" cy="891382"/>
            </a:xfrm>
            <a:prstGeom prst="line">
              <a:avLst/>
            </a:prstGeom>
            <a:ln w="127000"/>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D1C3246-D7B5-8D47-761C-950D6D3CA534}"/>
                </a:ext>
              </a:extLst>
            </p:cNvPr>
            <p:cNvSpPr/>
            <p:nvPr/>
          </p:nvSpPr>
          <p:spPr>
            <a:xfrm>
              <a:off x="5353049" y="3194052"/>
              <a:ext cx="319088" cy="277812"/>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raphic 5" descr="Dog Food Bowl with solid fill">
            <a:extLst>
              <a:ext uri="{FF2B5EF4-FFF2-40B4-BE49-F238E27FC236}">
                <a16:creationId xmlns:a16="http://schemas.microsoft.com/office/drawing/2014/main" id="{FE2F3BFE-E2E0-C1E0-8D95-12ED1FA569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62736" y="5096670"/>
            <a:ext cx="1543050" cy="1543050"/>
          </a:xfrm>
          <a:prstGeom prst="rect">
            <a:avLst/>
          </a:prstGeom>
        </p:spPr>
      </p:pic>
    </p:spTree>
    <p:extLst>
      <p:ext uri="{BB962C8B-B14F-4D97-AF65-F5344CB8AC3E}">
        <p14:creationId xmlns:p14="http://schemas.microsoft.com/office/powerpoint/2010/main" val="4275884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a:p>
            <a:r>
              <a:rPr lang="en-US" dirty="0"/>
              <a:t>On the next trial</a:t>
            </a:r>
            <a:endParaRPr lang="en-US" i="1" dirty="0"/>
          </a:p>
        </p:txBody>
      </p:sp>
      <p:pic>
        <p:nvPicPr>
          <p:cNvPr id="5" name="Graphic 4" descr="Dog with solid fill">
            <a:extLst>
              <a:ext uri="{FF2B5EF4-FFF2-40B4-BE49-F238E27FC236}">
                <a16:creationId xmlns:a16="http://schemas.microsoft.com/office/drawing/2014/main" id="{88E7B9A4-BE1A-B1A2-B16B-9D6C7C206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5862" y="4320382"/>
            <a:ext cx="2319338" cy="2319338"/>
          </a:xfrm>
          <a:prstGeom prst="rect">
            <a:avLst/>
          </a:prstGeom>
        </p:spPr>
      </p:pic>
      <p:sp>
        <p:nvSpPr>
          <p:cNvPr id="8" name="Cloud 7">
            <a:extLst>
              <a:ext uri="{FF2B5EF4-FFF2-40B4-BE49-F238E27FC236}">
                <a16:creationId xmlns:a16="http://schemas.microsoft.com/office/drawing/2014/main" id="{D06C6ED5-0E71-C6A8-EE2D-2A4BD68F390D}"/>
              </a:ext>
            </a:extLst>
          </p:cNvPr>
          <p:cNvSpPr/>
          <p:nvPr/>
        </p:nvSpPr>
        <p:spPr>
          <a:xfrm>
            <a:off x="2631280" y="2928939"/>
            <a:ext cx="2669382" cy="1868090"/>
          </a:xfrm>
          <a:prstGeom prst="clou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FA5507C0-53DC-8BD3-B006-A5F6150CBED1}"/>
              </a:ext>
            </a:extLst>
          </p:cNvPr>
          <p:cNvGrpSpPr/>
          <p:nvPr/>
        </p:nvGrpSpPr>
        <p:grpSpPr>
          <a:xfrm>
            <a:off x="8205786" y="3194052"/>
            <a:ext cx="3148014" cy="3445668"/>
            <a:chOff x="5353049" y="3194052"/>
            <a:chExt cx="3148014" cy="3445668"/>
          </a:xfrm>
        </p:grpSpPr>
        <p:sp>
          <p:nvSpPr>
            <p:cNvPr id="9" name="Rounded Rectangle 8">
              <a:extLst>
                <a:ext uri="{FF2B5EF4-FFF2-40B4-BE49-F238E27FC236}">
                  <a16:creationId xmlns:a16="http://schemas.microsoft.com/office/drawing/2014/main" id="{46114063-9D6E-A005-51D4-55F9BCE939CC}"/>
                </a:ext>
              </a:extLst>
            </p:cNvPr>
            <p:cNvSpPr/>
            <p:nvPr/>
          </p:nvSpPr>
          <p:spPr>
            <a:xfrm>
              <a:off x="5986463" y="3286125"/>
              <a:ext cx="2514600" cy="3353595"/>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26A68C3-DEBD-B526-7C23-B42F46FD7619}"/>
                </a:ext>
              </a:extLst>
            </p:cNvPr>
            <p:cNvCxnSpPr/>
            <p:nvPr/>
          </p:nvCxnSpPr>
          <p:spPr>
            <a:xfrm flipH="1" flipV="1">
              <a:off x="5572125" y="3429000"/>
              <a:ext cx="523875" cy="891382"/>
            </a:xfrm>
            <a:prstGeom prst="line">
              <a:avLst/>
            </a:prstGeom>
            <a:ln w="127000"/>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D1C3246-D7B5-8D47-761C-950D6D3CA534}"/>
                </a:ext>
              </a:extLst>
            </p:cNvPr>
            <p:cNvSpPr/>
            <p:nvPr/>
          </p:nvSpPr>
          <p:spPr>
            <a:xfrm>
              <a:off x="5353049" y="3194052"/>
              <a:ext cx="319088" cy="277812"/>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3694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a:p>
            <a:r>
              <a:rPr lang="en-US" dirty="0"/>
              <a:t>The dog now </a:t>
            </a:r>
            <a:r>
              <a:rPr lang="en-US" u="sng" dirty="0"/>
              <a:t>predicts</a:t>
            </a:r>
            <a:r>
              <a:rPr lang="en-US" dirty="0"/>
              <a:t> the food when the bell chimes</a:t>
            </a:r>
            <a:endParaRPr lang="en-US" i="1" dirty="0"/>
          </a:p>
        </p:txBody>
      </p:sp>
      <p:pic>
        <p:nvPicPr>
          <p:cNvPr id="5" name="Graphic 4" descr="Dog with solid fill">
            <a:extLst>
              <a:ext uri="{FF2B5EF4-FFF2-40B4-BE49-F238E27FC236}">
                <a16:creationId xmlns:a16="http://schemas.microsoft.com/office/drawing/2014/main" id="{88E7B9A4-BE1A-B1A2-B16B-9D6C7C206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5862" y="4320382"/>
            <a:ext cx="2319338" cy="2319338"/>
          </a:xfrm>
          <a:prstGeom prst="rect">
            <a:avLst/>
          </a:prstGeom>
        </p:spPr>
      </p:pic>
      <p:sp>
        <p:nvSpPr>
          <p:cNvPr id="8" name="Cloud 7">
            <a:extLst>
              <a:ext uri="{FF2B5EF4-FFF2-40B4-BE49-F238E27FC236}">
                <a16:creationId xmlns:a16="http://schemas.microsoft.com/office/drawing/2014/main" id="{D06C6ED5-0E71-C6A8-EE2D-2A4BD68F390D}"/>
              </a:ext>
            </a:extLst>
          </p:cNvPr>
          <p:cNvSpPr/>
          <p:nvPr/>
        </p:nvSpPr>
        <p:spPr>
          <a:xfrm>
            <a:off x="2631280" y="2928939"/>
            <a:ext cx="2669382" cy="1868090"/>
          </a:xfrm>
          <a:prstGeom prst="clou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FA5507C0-53DC-8BD3-B006-A5F6150CBED1}"/>
              </a:ext>
            </a:extLst>
          </p:cNvPr>
          <p:cNvGrpSpPr/>
          <p:nvPr/>
        </p:nvGrpSpPr>
        <p:grpSpPr>
          <a:xfrm>
            <a:off x="8205786" y="3194052"/>
            <a:ext cx="3148014" cy="3445668"/>
            <a:chOff x="5353049" y="3194052"/>
            <a:chExt cx="3148014" cy="3445668"/>
          </a:xfrm>
        </p:grpSpPr>
        <p:sp>
          <p:nvSpPr>
            <p:cNvPr id="9" name="Rounded Rectangle 8">
              <a:extLst>
                <a:ext uri="{FF2B5EF4-FFF2-40B4-BE49-F238E27FC236}">
                  <a16:creationId xmlns:a16="http://schemas.microsoft.com/office/drawing/2014/main" id="{46114063-9D6E-A005-51D4-55F9BCE939CC}"/>
                </a:ext>
              </a:extLst>
            </p:cNvPr>
            <p:cNvSpPr/>
            <p:nvPr/>
          </p:nvSpPr>
          <p:spPr>
            <a:xfrm>
              <a:off x="5986463" y="3286125"/>
              <a:ext cx="2514600" cy="3353595"/>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26A68C3-DEBD-B526-7C23-B42F46FD7619}"/>
                </a:ext>
              </a:extLst>
            </p:cNvPr>
            <p:cNvCxnSpPr/>
            <p:nvPr/>
          </p:nvCxnSpPr>
          <p:spPr>
            <a:xfrm flipH="1" flipV="1">
              <a:off x="5572125" y="3429000"/>
              <a:ext cx="523875" cy="891382"/>
            </a:xfrm>
            <a:prstGeom prst="line">
              <a:avLst/>
            </a:prstGeom>
            <a:ln w="127000"/>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D1C3246-D7B5-8D47-761C-950D6D3CA534}"/>
                </a:ext>
              </a:extLst>
            </p:cNvPr>
            <p:cNvSpPr/>
            <p:nvPr/>
          </p:nvSpPr>
          <p:spPr>
            <a:xfrm>
              <a:off x="5353049" y="3194052"/>
              <a:ext cx="319088" cy="277812"/>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Graphic 3" descr="Dog Food Bowl with solid fill">
            <a:extLst>
              <a:ext uri="{FF2B5EF4-FFF2-40B4-BE49-F238E27FC236}">
                <a16:creationId xmlns:a16="http://schemas.microsoft.com/office/drawing/2014/main" id="{3674885E-221E-2C9F-36BE-D48E494F6F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4446" y="2928939"/>
            <a:ext cx="1543050" cy="1543050"/>
          </a:xfrm>
          <a:prstGeom prst="rect">
            <a:avLst/>
          </a:prstGeom>
        </p:spPr>
      </p:pic>
      <p:pic>
        <p:nvPicPr>
          <p:cNvPr id="6" name="Graphic 5" descr="Bells outline">
            <a:extLst>
              <a:ext uri="{FF2B5EF4-FFF2-40B4-BE49-F238E27FC236}">
                <a16:creationId xmlns:a16="http://schemas.microsoft.com/office/drawing/2014/main" id="{351A4875-E996-7F09-CF19-43FCAF8D4E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89403" y="2103437"/>
            <a:ext cx="1368427" cy="1368427"/>
          </a:xfrm>
          <a:prstGeom prst="rect">
            <a:avLst/>
          </a:prstGeom>
        </p:spPr>
      </p:pic>
    </p:spTree>
    <p:extLst>
      <p:ext uri="{BB962C8B-B14F-4D97-AF65-F5344CB8AC3E}">
        <p14:creationId xmlns:p14="http://schemas.microsoft.com/office/powerpoint/2010/main" val="3209610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a:p>
            <a:r>
              <a:rPr lang="en-US" dirty="0"/>
              <a:t>And he is now unsurprised by the appearance of the food</a:t>
            </a:r>
            <a:endParaRPr lang="en-US" i="1" dirty="0"/>
          </a:p>
        </p:txBody>
      </p:sp>
      <p:pic>
        <p:nvPicPr>
          <p:cNvPr id="5" name="Graphic 4" descr="Dog with solid fill">
            <a:extLst>
              <a:ext uri="{FF2B5EF4-FFF2-40B4-BE49-F238E27FC236}">
                <a16:creationId xmlns:a16="http://schemas.microsoft.com/office/drawing/2014/main" id="{88E7B9A4-BE1A-B1A2-B16B-9D6C7C206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5862" y="4320382"/>
            <a:ext cx="2319338" cy="2319338"/>
          </a:xfrm>
          <a:prstGeom prst="rect">
            <a:avLst/>
          </a:prstGeom>
        </p:spPr>
      </p:pic>
      <p:sp>
        <p:nvSpPr>
          <p:cNvPr id="8" name="Cloud 7">
            <a:extLst>
              <a:ext uri="{FF2B5EF4-FFF2-40B4-BE49-F238E27FC236}">
                <a16:creationId xmlns:a16="http://schemas.microsoft.com/office/drawing/2014/main" id="{D06C6ED5-0E71-C6A8-EE2D-2A4BD68F390D}"/>
              </a:ext>
            </a:extLst>
          </p:cNvPr>
          <p:cNvSpPr/>
          <p:nvPr/>
        </p:nvSpPr>
        <p:spPr>
          <a:xfrm>
            <a:off x="2631280" y="2928939"/>
            <a:ext cx="2669382" cy="1868090"/>
          </a:xfrm>
          <a:prstGeom prst="clou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a:t>
            </a:r>
          </a:p>
        </p:txBody>
      </p:sp>
      <p:grpSp>
        <p:nvGrpSpPr>
          <p:cNvPr id="13" name="Group 12">
            <a:extLst>
              <a:ext uri="{FF2B5EF4-FFF2-40B4-BE49-F238E27FC236}">
                <a16:creationId xmlns:a16="http://schemas.microsoft.com/office/drawing/2014/main" id="{FA5507C0-53DC-8BD3-B006-A5F6150CBED1}"/>
              </a:ext>
            </a:extLst>
          </p:cNvPr>
          <p:cNvGrpSpPr/>
          <p:nvPr/>
        </p:nvGrpSpPr>
        <p:grpSpPr>
          <a:xfrm>
            <a:off x="8205786" y="3194052"/>
            <a:ext cx="3148014" cy="3445668"/>
            <a:chOff x="5353049" y="3194052"/>
            <a:chExt cx="3148014" cy="3445668"/>
          </a:xfrm>
        </p:grpSpPr>
        <p:sp>
          <p:nvSpPr>
            <p:cNvPr id="9" name="Rounded Rectangle 8">
              <a:extLst>
                <a:ext uri="{FF2B5EF4-FFF2-40B4-BE49-F238E27FC236}">
                  <a16:creationId xmlns:a16="http://schemas.microsoft.com/office/drawing/2014/main" id="{46114063-9D6E-A005-51D4-55F9BCE939CC}"/>
                </a:ext>
              </a:extLst>
            </p:cNvPr>
            <p:cNvSpPr/>
            <p:nvPr/>
          </p:nvSpPr>
          <p:spPr>
            <a:xfrm>
              <a:off x="5986463" y="3286125"/>
              <a:ext cx="2514600" cy="3353595"/>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26A68C3-DEBD-B526-7C23-B42F46FD7619}"/>
                </a:ext>
              </a:extLst>
            </p:cNvPr>
            <p:cNvCxnSpPr/>
            <p:nvPr/>
          </p:nvCxnSpPr>
          <p:spPr>
            <a:xfrm flipH="1" flipV="1">
              <a:off x="5572125" y="3429000"/>
              <a:ext cx="523875" cy="891382"/>
            </a:xfrm>
            <a:prstGeom prst="line">
              <a:avLst/>
            </a:prstGeom>
            <a:ln w="127000"/>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D1C3246-D7B5-8D47-761C-950D6D3CA534}"/>
                </a:ext>
              </a:extLst>
            </p:cNvPr>
            <p:cNvSpPr/>
            <p:nvPr/>
          </p:nvSpPr>
          <p:spPr>
            <a:xfrm>
              <a:off x="5353049" y="3194052"/>
              <a:ext cx="319088" cy="277812"/>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raphic 5" descr="Bells outline">
            <a:extLst>
              <a:ext uri="{FF2B5EF4-FFF2-40B4-BE49-F238E27FC236}">
                <a16:creationId xmlns:a16="http://schemas.microsoft.com/office/drawing/2014/main" id="{351A4875-E996-7F09-CF19-43FCAF8D4E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9403" y="2103437"/>
            <a:ext cx="1368427" cy="1368427"/>
          </a:xfrm>
          <a:prstGeom prst="rect">
            <a:avLst/>
          </a:prstGeom>
        </p:spPr>
      </p:pic>
      <p:pic>
        <p:nvPicPr>
          <p:cNvPr id="7" name="Graphic 6" descr="Dog Food Bowl with solid fill">
            <a:extLst>
              <a:ext uri="{FF2B5EF4-FFF2-40B4-BE49-F238E27FC236}">
                <a16:creationId xmlns:a16="http://schemas.microsoft.com/office/drawing/2014/main" id="{624E1BC6-2FDB-E2FB-AC8B-71BCCE26C8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2736" y="5096670"/>
            <a:ext cx="1543050" cy="1543050"/>
          </a:xfrm>
          <a:prstGeom prst="rect">
            <a:avLst/>
          </a:prstGeom>
        </p:spPr>
      </p:pic>
    </p:spTree>
    <p:extLst>
      <p:ext uri="{BB962C8B-B14F-4D97-AF65-F5344CB8AC3E}">
        <p14:creationId xmlns:p14="http://schemas.microsoft.com/office/powerpoint/2010/main" val="1393840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pic>
        <p:nvPicPr>
          <p:cNvPr id="10" name="Picture 9" descr="A graph with a dotted line&#10;&#10;Description automatically generated">
            <a:extLst>
              <a:ext uri="{FF2B5EF4-FFF2-40B4-BE49-F238E27FC236}">
                <a16:creationId xmlns:a16="http://schemas.microsoft.com/office/drawing/2014/main" id="{FC796BD7-99B6-2F4C-8F1A-7735D278A674}"/>
              </a:ext>
            </a:extLst>
          </p:cNvPr>
          <p:cNvPicPr>
            <a:picLocks noChangeAspect="1"/>
          </p:cNvPicPr>
          <p:nvPr/>
        </p:nvPicPr>
        <p:blipFill>
          <a:blip r:embed="rId2"/>
          <a:stretch>
            <a:fillRect/>
          </a:stretch>
        </p:blipFill>
        <p:spPr>
          <a:xfrm>
            <a:off x="5903913" y="2141935"/>
            <a:ext cx="6288087" cy="4716065"/>
          </a:xfrm>
          <a:prstGeom prst="rect">
            <a:avLst/>
          </a:prstGeom>
        </p:spPr>
      </p:pic>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a:p>
            <a:r>
              <a:rPr lang="en-US" dirty="0"/>
              <a:t>Key insight: reward </a:t>
            </a:r>
            <a:r>
              <a:rPr lang="en-US" i="1" dirty="0"/>
              <a:t>predictions</a:t>
            </a:r>
          </a:p>
        </p:txBody>
      </p:sp>
      <p:sp>
        <p:nvSpPr>
          <p:cNvPr id="14" name="TextBox 13">
            <a:extLst>
              <a:ext uri="{FF2B5EF4-FFF2-40B4-BE49-F238E27FC236}">
                <a16:creationId xmlns:a16="http://schemas.microsoft.com/office/drawing/2014/main" id="{3376EB64-23A3-4022-AE3D-F598F70E980A}"/>
              </a:ext>
            </a:extLst>
          </p:cNvPr>
          <p:cNvSpPr txBox="1"/>
          <p:nvPr/>
        </p:nvSpPr>
        <p:spPr>
          <a:xfrm>
            <a:off x="824245" y="3308349"/>
            <a:ext cx="4034759" cy="369332"/>
          </a:xfrm>
          <a:prstGeom prst="rect">
            <a:avLst/>
          </a:prstGeom>
          <a:noFill/>
        </p:spPr>
        <p:txBody>
          <a:bodyPr wrap="none" rtlCol="0">
            <a:spAutoFit/>
          </a:bodyPr>
          <a:lstStyle/>
          <a:p>
            <a:pPr algn="ctr"/>
            <a:r>
              <a:rPr lang="en-US" b="1" dirty="0"/>
              <a:t>But what do we </a:t>
            </a:r>
            <a:r>
              <a:rPr lang="en-US" b="1" i="1" dirty="0"/>
              <a:t>really </a:t>
            </a:r>
            <a:r>
              <a:rPr lang="en-US" b="1" dirty="0"/>
              <a:t>mean by surprise </a:t>
            </a:r>
          </a:p>
        </p:txBody>
      </p:sp>
      <p:sp>
        <p:nvSpPr>
          <p:cNvPr id="15" name="TextBox 14">
            <a:extLst>
              <a:ext uri="{FF2B5EF4-FFF2-40B4-BE49-F238E27FC236}">
                <a16:creationId xmlns:a16="http://schemas.microsoft.com/office/drawing/2014/main" id="{065956B6-FE4C-165B-FE4C-61F0E7A554B9}"/>
              </a:ext>
            </a:extLst>
          </p:cNvPr>
          <p:cNvSpPr txBox="1"/>
          <p:nvPr/>
        </p:nvSpPr>
        <p:spPr>
          <a:xfrm>
            <a:off x="-60325" y="3929815"/>
            <a:ext cx="5803900" cy="1754326"/>
          </a:xfrm>
          <a:prstGeom prst="rect">
            <a:avLst/>
          </a:prstGeom>
          <a:noFill/>
        </p:spPr>
        <p:txBody>
          <a:bodyPr wrap="square" rtlCol="0">
            <a:spAutoFit/>
          </a:bodyPr>
          <a:lstStyle/>
          <a:p>
            <a:r>
              <a:rPr lang="en-US" dirty="0"/>
              <a:t>The degree to which our </a:t>
            </a:r>
            <a:r>
              <a:rPr lang="en-US" i="1" dirty="0"/>
              <a:t>prediction </a:t>
            </a:r>
            <a:r>
              <a:rPr lang="en-US" dirty="0"/>
              <a:t>matches the </a:t>
            </a:r>
            <a:r>
              <a:rPr lang="en-US" i="1" dirty="0"/>
              <a:t>outcome</a:t>
            </a:r>
          </a:p>
          <a:p>
            <a:endParaRPr lang="en-US" i="1" dirty="0"/>
          </a:p>
          <a:p>
            <a:r>
              <a:rPr lang="en-US" dirty="0"/>
              <a:t>If our prediction ≠ outcome, we are surprised</a:t>
            </a:r>
          </a:p>
          <a:p>
            <a:r>
              <a:rPr lang="en-US" dirty="0"/>
              <a:t>If our prediction = outcome, we are not</a:t>
            </a:r>
          </a:p>
          <a:p>
            <a:endParaRPr lang="en-US" dirty="0"/>
          </a:p>
          <a:p>
            <a:r>
              <a:rPr lang="en-US" dirty="0"/>
              <a:t>And this is even more true if our predictions are </a:t>
            </a:r>
            <a:r>
              <a:rPr lang="en-US" i="1" dirty="0"/>
              <a:t>strong</a:t>
            </a:r>
            <a:r>
              <a:rPr lang="en-US" dirty="0"/>
              <a:t>!</a:t>
            </a:r>
          </a:p>
        </p:txBody>
      </p:sp>
      <p:sp>
        <p:nvSpPr>
          <p:cNvPr id="16" name="TextBox 15">
            <a:extLst>
              <a:ext uri="{FF2B5EF4-FFF2-40B4-BE49-F238E27FC236}">
                <a16:creationId xmlns:a16="http://schemas.microsoft.com/office/drawing/2014/main" id="{F564D4AE-9514-081C-0835-2EF1C08AFA89}"/>
              </a:ext>
            </a:extLst>
          </p:cNvPr>
          <p:cNvSpPr txBox="1"/>
          <p:nvPr/>
        </p:nvSpPr>
        <p:spPr>
          <a:xfrm>
            <a:off x="-60325" y="6176963"/>
            <a:ext cx="5803900" cy="369332"/>
          </a:xfrm>
          <a:prstGeom prst="rect">
            <a:avLst/>
          </a:prstGeom>
          <a:noFill/>
        </p:spPr>
        <p:txBody>
          <a:bodyPr wrap="square" rtlCol="0">
            <a:spAutoFit/>
          </a:bodyPr>
          <a:lstStyle/>
          <a:p>
            <a:r>
              <a:rPr lang="en-US" dirty="0"/>
              <a:t>Call this value the </a:t>
            </a:r>
            <a:r>
              <a:rPr lang="en-US" b="1" dirty="0"/>
              <a:t>prediction error</a:t>
            </a:r>
            <a:endParaRPr lang="en-US" dirty="0"/>
          </a:p>
        </p:txBody>
      </p:sp>
    </p:spTree>
    <p:extLst>
      <p:ext uri="{BB962C8B-B14F-4D97-AF65-F5344CB8AC3E}">
        <p14:creationId xmlns:p14="http://schemas.microsoft.com/office/powerpoint/2010/main" val="247760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Formalizing the learning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Adapted from Bush &amp; </a:t>
                </a:r>
                <a:r>
                  <a:rPr lang="en-US" dirty="0" err="1"/>
                  <a:t>Mosteller</a:t>
                </a:r>
                <a:r>
                  <a:rPr lang="en-US" dirty="0"/>
                  <a:t> (1951) and Rescorla &amp; Wagner (1972)</a:t>
                </a:r>
              </a:p>
              <a:p>
                <a:pPr marL="0" indent="0">
                  <a:buNone/>
                </a:pPr>
                <a:endParaRPr lang="en-CA"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oMath>
                  </m:oMathPara>
                </a14:m>
                <a:endParaRPr lang="en-CA" b="0" i="1" dirty="0"/>
              </a:p>
              <a:p>
                <a:pPr marL="0" indent="0">
                  <a:buNone/>
                </a:pPr>
                <a:endParaRPr lang="en-US" i="1" dirty="0"/>
              </a:p>
              <a:p>
                <a14:m>
                  <m:oMath xmlns:m="http://schemas.openxmlformats.org/officeDocument/2006/math">
                    <m:r>
                      <a:rPr lang="en-CA" sz="2000" b="0" i="1" smtClean="0">
                        <a:latin typeface="Cambria Math" panose="02040503050406030204" pitchFamily="18" charset="0"/>
                      </a:rPr>
                      <m:t>𝑡</m:t>
                    </m:r>
                  </m:oMath>
                </a14:m>
                <a:r>
                  <a:rPr lang="en-US" sz="2000" i="1" dirty="0"/>
                  <a:t> is the trial (i.e., t = 2 means it is the second time the dog hears the bell/sees the food)</a:t>
                </a:r>
              </a:p>
              <a:p>
                <a14:m>
                  <m:oMath xmlns:m="http://schemas.openxmlformats.org/officeDocument/2006/math">
                    <m:r>
                      <a:rPr lang="en-CA" sz="2000" b="0" i="1" smtClean="0">
                        <a:latin typeface="Cambria Math" panose="02040503050406030204" pitchFamily="18" charset="0"/>
                      </a:rPr>
                      <m:t>𝛿</m:t>
                    </m:r>
                  </m:oMath>
                </a14:m>
                <a:r>
                  <a:rPr lang="en-US" sz="2000" i="1" dirty="0"/>
                  <a:t> </a:t>
                </a:r>
                <a:r>
                  <a:rPr lang="en-US" sz="2000" dirty="0"/>
                  <a:t>is the </a:t>
                </a:r>
                <a:r>
                  <a:rPr lang="en-US" sz="2000" b="1" dirty="0"/>
                  <a:t>prediction error</a:t>
                </a:r>
                <a:r>
                  <a:rPr lang="en-US" sz="2000" dirty="0"/>
                  <a:t>—how </a:t>
                </a:r>
                <a:r>
                  <a:rPr lang="en-US" sz="2000" i="1" dirty="0"/>
                  <a:t>surprised </a:t>
                </a:r>
                <a:r>
                  <a:rPr lang="en-US" sz="2000" dirty="0"/>
                  <a:t>we are by the outcome</a:t>
                </a:r>
              </a:p>
              <a:p>
                <a14:m>
                  <m:oMath xmlns:m="http://schemas.openxmlformats.org/officeDocument/2006/math">
                    <m:r>
                      <a:rPr lang="en-CA" sz="2000" b="0" i="1" smtClean="0">
                        <a:latin typeface="Cambria Math" panose="02040503050406030204" pitchFamily="18" charset="0"/>
                      </a:rPr>
                      <m:t>𝑟</m:t>
                    </m:r>
                  </m:oMath>
                </a14:m>
                <a:r>
                  <a:rPr lang="en-US" sz="2000" dirty="0"/>
                  <a:t> is the reward we obtained on trial </a:t>
                </a:r>
                <a14:m>
                  <m:oMath xmlns:m="http://schemas.openxmlformats.org/officeDocument/2006/math">
                    <m:r>
                      <a:rPr lang="en-CA" sz="2000" b="0" i="1" smtClean="0">
                        <a:latin typeface="Cambria Math" panose="02040503050406030204" pitchFamily="18" charset="0"/>
                      </a:rPr>
                      <m:t>𝑡</m:t>
                    </m:r>
                  </m:oMath>
                </a14:m>
                <a:r>
                  <a:rPr lang="en-US" sz="2000" dirty="0"/>
                  <a:t> (e.g., 1 for food, 0 for no food)</a:t>
                </a:r>
              </a:p>
              <a:p>
                <a14:m>
                  <m:oMath xmlns:m="http://schemas.openxmlformats.org/officeDocument/2006/math">
                    <m:r>
                      <a:rPr lang="en-CA" sz="2000" b="0" i="1" smtClean="0">
                        <a:latin typeface="Cambria Math" panose="02040503050406030204" pitchFamily="18" charset="0"/>
                      </a:rPr>
                      <m:t>𝑉</m:t>
                    </m:r>
                  </m:oMath>
                </a14:m>
                <a:r>
                  <a:rPr lang="en-US" sz="2000" dirty="0"/>
                  <a:t> is our </a:t>
                </a:r>
                <a:r>
                  <a:rPr lang="en-US" sz="2000" b="1" dirty="0"/>
                  <a:t>prediction </a:t>
                </a:r>
                <a:r>
                  <a:rPr lang="en-US" sz="2000" dirty="0"/>
                  <a:t>about the reward (e.g., 1 = I expected to get food, 0 = I did not expect to)</a:t>
                </a:r>
              </a:p>
            </p:txBody>
          </p:sp>
        </mc:Choice>
        <mc:Fallback xmlns="">
          <p:sp>
            <p:nvSpPr>
              <p:cNvPr id="3" name="Content Placeholder 2">
                <a:extLst>
                  <a:ext uri="{FF2B5EF4-FFF2-40B4-BE49-F238E27FC236}">
                    <a16:creationId xmlns:a16="http://schemas.microsoft.com/office/drawing/2014/main" id="{70700382-F83A-8F05-E2CB-4A4395FE5CEF}"/>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86" t="-2326" r="-84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385E267-D937-87AB-6482-A0E2D08D00A4}"/>
              </a:ext>
            </a:extLst>
          </p:cNvPr>
          <p:cNvSpPr txBox="1"/>
          <p:nvPr/>
        </p:nvSpPr>
        <p:spPr>
          <a:xfrm>
            <a:off x="640001" y="5795903"/>
            <a:ext cx="11140679" cy="400110"/>
          </a:xfrm>
          <a:prstGeom prst="rect">
            <a:avLst/>
          </a:prstGeom>
          <a:noFill/>
        </p:spPr>
        <p:txBody>
          <a:bodyPr wrap="none" rtlCol="0">
            <a:spAutoFit/>
          </a:bodyPr>
          <a:lstStyle/>
          <a:p>
            <a:pPr algn="ctr"/>
            <a:r>
              <a:rPr lang="en-US" sz="2000" i="1" dirty="0"/>
              <a:t>Overall then, the prediction error is just the </a:t>
            </a:r>
            <a:r>
              <a:rPr lang="en-US" sz="2000" b="1" i="1" dirty="0"/>
              <a:t>difference </a:t>
            </a:r>
            <a:r>
              <a:rPr lang="en-US" sz="2000" i="1" dirty="0"/>
              <a:t>between what we got and what we expected to get </a:t>
            </a:r>
          </a:p>
        </p:txBody>
      </p:sp>
    </p:spTree>
    <p:extLst>
      <p:ext uri="{BB962C8B-B14F-4D97-AF65-F5344CB8AC3E}">
        <p14:creationId xmlns:p14="http://schemas.microsoft.com/office/powerpoint/2010/main" val="10005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Formalizing the learning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Adapted from Bush &amp; </a:t>
                </a:r>
                <a:r>
                  <a:rPr lang="en-US" dirty="0" err="1"/>
                  <a:t>Mosteller</a:t>
                </a:r>
                <a:r>
                  <a:rPr lang="en-US" dirty="0"/>
                  <a:t> (1951) and Rescorla &amp; Wagner (1972)</a:t>
                </a:r>
              </a:p>
              <a:p>
                <a:pPr marL="0" indent="0">
                  <a:buNone/>
                </a:pPr>
                <a:endParaRPr lang="en-CA"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oMath>
                  </m:oMathPara>
                </a14:m>
                <a:endParaRPr lang="en-CA" b="0" i="1" dirty="0"/>
              </a:p>
              <a:p>
                <a:pPr marL="0" indent="0">
                  <a:buNone/>
                </a:pPr>
                <a:endParaRPr lang="en-US" dirty="0"/>
              </a:p>
              <a:p>
                <a:r>
                  <a:rPr lang="en-US" dirty="0"/>
                  <a:t>But the dog does not simply disregard its surprise… It learns from it!</a:t>
                </a:r>
              </a:p>
              <a:p>
                <a:pPr lvl="1"/>
                <a:r>
                  <a:rPr lang="en-US" dirty="0"/>
                  <a:t>How is this prediction error used to update </a:t>
                </a:r>
                <a:r>
                  <a:rPr lang="en-US" b="1" dirty="0"/>
                  <a:t>future </a:t>
                </a:r>
                <a:r>
                  <a:rPr lang="en-US" dirty="0"/>
                  <a:t>predictions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r>
                          <a:rPr lang="en-CA" b="0" i="1" smtClean="0">
                            <a:latin typeface="Cambria Math" panose="02040503050406030204" pitchFamily="18" charset="0"/>
                          </a:rPr>
                          <m:t>+1</m:t>
                        </m:r>
                      </m:sub>
                    </m:sSub>
                  </m:oMath>
                </a14:m>
                <a:r>
                  <a:rPr lang="en-US" dirty="0"/>
                  <a:t>)?</a:t>
                </a:r>
              </a:p>
            </p:txBody>
          </p:sp>
        </mc:Choice>
        <mc:Fallback xmlns="">
          <p:sp>
            <p:nvSpPr>
              <p:cNvPr id="3" name="Content Placeholder 2">
                <a:extLst>
                  <a:ext uri="{FF2B5EF4-FFF2-40B4-BE49-F238E27FC236}">
                    <a16:creationId xmlns:a16="http://schemas.microsoft.com/office/drawing/2014/main" id="{70700382-F83A-8F05-E2CB-4A4395FE5CEF}"/>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86" t="-2326" r="-844"/>
                </a:stretch>
              </a:blipFill>
            </p:spPr>
            <p:txBody>
              <a:bodyPr/>
              <a:lstStyle/>
              <a:p>
                <a:r>
                  <a:rPr lang="en-US">
                    <a:noFill/>
                  </a:rPr>
                  <a:t> </a:t>
                </a:r>
              </a:p>
            </p:txBody>
          </p:sp>
        </mc:Fallback>
      </mc:AlternateContent>
    </p:spTree>
    <p:extLst>
      <p:ext uri="{BB962C8B-B14F-4D97-AF65-F5344CB8AC3E}">
        <p14:creationId xmlns:p14="http://schemas.microsoft.com/office/powerpoint/2010/main" val="3652800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Formalizing the learning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546600"/>
              </a:xfrm>
            </p:spPr>
            <p:txBody>
              <a:bodyPr>
                <a:normAutofit lnSpcReduction="10000"/>
              </a:bodyPr>
              <a:lstStyle/>
              <a:p>
                <a:r>
                  <a:rPr lang="en-US" dirty="0"/>
                  <a:t>Adapted from Bush &amp; </a:t>
                </a:r>
                <a:r>
                  <a:rPr lang="en-US" dirty="0" err="1"/>
                  <a:t>Mosteller</a:t>
                </a:r>
                <a:r>
                  <a:rPr lang="en-US" dirty="0"/>
                  <a:t> (1951) and Rescorla &amp; Wagner (1972)</a:t>
                </a:r>
              </a:p>
              <a:p>
                <a:pPr marL="0" indent="0">
                  <a:buNone/>
                </a:pPr>
                <a:endParaRPr lang="en-CA"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oMath>
                  </m:oMathPara>
                </a14:m>
                <a:endParaRPr lang="en-CA" b="0" i="1" dirty="0"/>
              </a:p>
              <a:p>
                <a:pPr marL="0" indent="0">
                  <a:buNone/>
                </a:pPr>
                <a:endParaRPr lang="en-CA"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r>
                        <a:rPr lang="en-CA" b="0" i="1" smtClean="0">
                          <a:latin typeface="Cambria Math" panose="02040503050406030204" pitchFamily="18" charset="0"/>
                        </a:rPr>
                        <m:t>+</m:t>
                      </m:r>
                      <m:r>
                        <a:rPr lang="en-CA" b="0" i="1" smtClean="0">
                          <a:latin typeface="Cambria Math" panose="02040503050406030204" pitchFamily="18" charset="0"/>
                        </a:rPr>
                        <m:t>𝛼</m:t>
                      </m:r>
                      <m:r>
                        <a:rPr lang="en-CA" b="0" i="1" smtClean="0">
                          <a:latin typeface="Cambria Math" panose="02040503050406030204" pitchFamily="18" charset="0"/>
                        </a:rPr>
                        <m:t> ∙ </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oMath>
                  </m:oMathPara>
                </a14:m>
                <a:endParaRPr lang="en-CA" b="0" dirty="0"/>
              </a:p>
              <a:p>
                <a:endParaRPr lang="en-CA" b="0" i="1" dirty="0">
                  <a:latin typeface="Cambria Math" panose="02040503050406030204" pitchFamily="18" charset="0"/>
                </a:endParaRPr>
              </a:p>
              <a:p>
                <a14:m>
                  <m:oMath xmlns:m="http://schemas.openxmlformats.org/officeDocument/2006/math">
                    <m:r>
                      <a:rPr lang="en-CA" b="0" i="1" smtClean="0">
                        <a:latin typeface="Cambria Math" panose="02040503050406030204" pitchFamily="18" charset="0"/>
                      </a:rPr>
                      <m:t>𝛼</m:t>
                    </m:r>
                  </m:oMath>
                </a14:m>
                <a:r>
                  <a:rPr lang="en-US" dirty="0"/>
                  <a:t> is a </a:t>
                </a:r>
                <a:r>
                  <a:rPr lang="en-US" b="1" dirty="0"/>
                  <a:t>learning rate</a:t>
                </a:r>
                <a:endParaRPr lang="en-US" dirty="0"/>
              </a:p>
              <a:p>
                <a:pPr lvl="1"/>
                <a:r>
                  <a:rPr lang="en-US" dirty="0"/>
                  <a:t>Controls how much we learn from surprise from trial-to-trial</a:t>
                </a:r>
              </a:p>
              <a:p>
                <a:pPr lvl="1"/>
                <a:r>
                  <a:rPr lang="en-US" dirty="0"/>
                  <a:t>Differs from person to person, or even from block to block</a:t>
                </a:r>
              </a:p>
              <a:p>
                <a:pPr lvl="1"/>
                <a:r>
                  <a:rPr lang="en-US" dirty="0"/>
                  <a:t>It is a parameter we must </a:t>
                </a:r>
                <a:r>
                  <a:rPr lang="en-US" b="1" dirty="0"/>
                  <a:t>estimate </a:t>
                </a:r>
                <a:r>
                  <a:rPr lang="en-US" dirty="0"/>
                  <a:t>as we cannot know it for a given subject </a:t>
                </a:r>
              </a:p>
              <a:p>
                <a:pPr lvl="2"/>
                <a:r>
                  <a:rPr lang="en-US" dirty="0"/>
                  <a:t>(we will return to this later)</a:t>
                </a:r>
              </a:p>
            </p:txBody>
          </p:sp>
        </mc:Choice>
        <mc:Fallback xmlns="">
          <p:sp>
            <p:nvSpPr>
              <p:cNvPr id="3" name="Content Placeholder 2">
                <a:extLst>
                  <a:ext uri="{FF2B5EF4-FFF2-40B4-BE49-F238E27FC236}">
                    <a16:creationId xmlns:a16="http://schemas.microsoft.com/office/drawing/2014/main" id="{70700382-F83A-8F05-E2CB-4A4395FE5CEF}"/>
                  </a:ext>
                </a:extLst>
              </p:cNvPr>
              <p:cNvSpPr>
                <a:spLocks noGrp="1" noRot="1" noChangeAspect="1" noMove="1" noResize="1" noEditPoints="1" noAdjustHandles="1" noChangeArrowheads="1" noChangeShapeType="1" noTextEdit="1"/>
              </p:cNvSpPr>
              <p:nvPr>
                <p:ph idx="1"/>
              </p:nvPr>
            </p:nvSpPr>
            <p:spPr>
              <a:xfrm>
                <a:off x="838200" y="1825625"/>
                <a:ext cx="10515600" cy="4546600"/>
              </a:xfrm>
              <a:blipFill>
                <a:blip r:embed="rId2"/>
                <a:stretch>
                  <a:fillRect l="-1086" t="-3064" r="-844" b="-279"/>
                </a:stretch>
              </a:blipFill>
            </p:spPr>
            <p:txBody>
              <a:bodyPr/>
              <a:lstStyle/>
              <a:p>
                <a:r>
                  <a:rPr lang="en-US">
                    <a:noFill/>
                  </a:rPr>
                  <a:t> </a:t>
                </a:r>
              </a:p>
            </p:txBody>
          </p:sp>
        </mc:Fallback>
      </mc:AlternateContent>
    </p:spTree>
    <p:extLst>
      <p:ext uri="{BB962C8B-B14F-4D97-AF65-F5344CB8AC3E}">
        <p14:creationId xmlns:p14="http://schemas.microsoft.com/office/powerpoint/2010/main" val="3907281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Formalizing the learning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546600"/>
              </a:xfrm>
            </p:spPr>
            <p:txBody>
              <a:bodyPr>
                <a:normAutofit/>
              </a:bodyPr>
              <a:lstStyle/>
              <a:p>
                <a:r>
                  <a:rPr lang="en-US" dirty="0"/>
                  <a:t>Adapted from Bush &amp; </a:t>
                </a:r>
                <a:r>
                  <a:rPr lang="en-US" dirty="0" err="1"/>
                  <a:t>Mosteller</a:t>
                </a:r>
                <a:r>
                  <a:rPr lang="en-US" dirty="0"/>
                  <a:t> (1951) and Rescorla &amp; Wagner (1972)</a:t>
                </a:r>
              </a:p>
              <a:p>
                <a:pPr marL="0" indent="0">
                  <a:buNone/>
                </a:pPr>
                <a:endParaRPr lang="en-CA"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oMath>
                  </m:oMathPara>
                </a14:m>
                <a:endParaRPr lang="en-CA" b="0" i="1" dirty="0"/>
              </a:p>
              <a:p>
                <a:pPr marL="0" indent="0">
                  <a:buNone/>
                </a:pPr>
                <a:endParaRPr lang="en-CA"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r>
                        <a:rPr lang="en-CA" b="0" i="1" smtClean="0">
                          <a:latin typeface="Cambria Math" panose="02040503050406030204" pitchFamily="18" charset="0"/>
                        </a:rPr>
                        <m:t>+</m:t>
                      </m:r>
                      <m:r>
                        <a:rPr lang="en-CA" b="0" i="1" smtClean="0">
                          <a:latin typeface="Cambria Math" panose="02040503050406030204" pitchFamily="18" charset="0"/>
                        </a:rPr>
                        <m:t>𝛼</m:t>
                      </m:r>
                      <m:r>
                        <a:rPr lang="en-CA" b="0" i="1" smtClean="0">
                          <a:latin typeface="Cambria Math" panose="02040503050406030204" pitchFamily="18" charset="0"/>
                        </a:rPr>
                        <m:t> ∙ </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oMath>
                  </m:oMathPara>
                </a14:m>
                <a:endParaRPr lang="en-CA" b="0" dirty="0"/>
              </a:p>
              <a:p>
                <a:endParaRPr lang="en-CA" b="0" i="1" dirty="0">
                  <a:latin typeface="Cambria Math" panose="02040503050406030204" pitchFamily="18" charset="0"/>
                </a:endParaRPr>
              </a:p>
              <a:p>
                <a:r>
                  <a:rPr lang="en-US" dirty="0"/>
                  <a:t>Together, this set of equations goes by many names</a:t>
                </a:r>
              </a:p>
              <a:p>
                <a:pPr lvl="1"/>
                <a:r>
                  <a:rPr lang="en-US" dirty="0"/>
                  <a:t>Rescorla-Wagner rule, after Rescorla &amp; Wagner (1972)</a:t>
                </a:r>
              </a:p>
              <a:p>
                <a:pPr lvl="1"/>
                <a:r>
                  <a:rPr lang="en-US" dirty="0"/>
                  <a:t>The delta learning rule</a:t>
                </a:r>
              </a:p>
              <a:p>
                <a:pPr lvl="1"/>
                <a:r>
                  <a:rPr lang="en-US" dirty="0"/>
                  <a:t>An update rule</a:t>
                </a:r>
              </a:p>
            </p:txBody>
          </p:sp>
        </mc:Choice>
        <mc:Fallback xmlns="">
          <p:sp>
            <p:nvSpPr>
              <p:cNvPr id="3" name="Content Placeholder 2">
                <a:extLst>
                  <a:ext uri="{FF2B5EF4-FFF2-40B4-BE49-F238E27FC236}">
                    <a16:creationId xmlns:a16="http://schemas.microsoft.com/office/drawing/2014/main" id="{70700382-F83A-8F05-E2CB-4A4395FE5CEF}"/>
                  </a:ext>
                </a:extLst>
              </p:cNvPr>
              <p:cNvSpPr>
                <a:spLocks noGrp="1" noRot="1" noChangeAspect="1" noMove="1" noResize="1" noEditPoints="1" noAdjustHandles="1" noChangeArrowheads="1" noChangeShapeType="1" noTextEdit="1"/>
              </p:cNvSpPr>
              <p:nvPr>
                <p:ph idx="1"/>
              </p:nvPr>
            </p:nvSpPr>
            <p:spPr>
              <a:xfrm>
                <a:off x="838200" y="1825625"/>
                <a:ext cx="10515600" cy="4546600"/>
              </a:xfrm>
              <a:blipFill>
                <a:blip r:embed="rId2"/>
                <a:stretch>
                  <a:fillRect l="-1086" t="-2228" r="-844" b="-1114"/>
                </a:stretch>
              </a:blipFill>
            </p:spPr>
            <p:txBody>
              <a:bodyPr/>
              <a:lstStyle/>
              <a:p>
                <a:r>
                  <a:rPr lang="en-US">
                    <a:noFill/>
                  </a:rPr>
                  <a:t> </a:t>
                </a:r>
              </a:p>
            </p:txBody>
          </p:sp>
        </mc:Fallback>
      </mc:AlternateContent>
    </p:spTree>
    <p:extLst>
      <p:ext uri="{BB962C8B-B14F-4D97-AF65-F5344CB8AC3E}">
        <p14:creationId xmlns:p14="http://schemas.microsoft.com/office/powerpoint/2010/main" val="1589791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Outline</a:t>
            </a:r>
            <a:endParaRPr/>
          </a:p>
        </p:txBody>
      </p:sp>
      <p:sp>
        <p:nvSpPr>
          <p:cNvPr id="63" name="Google Shape;63;p1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a:spcBef>
                <a:spcPts val="1333"/>
              </a:spcBef>
              <a:buClr>
                <a:schemeClr val="dk1"/>
              </a:buClr>
              <a:buAutoNum type="arabicPeriod"/>
            </a:pPr>
            <a:r>
              <a:rPr lang="en" dirty="0">
                <a:solidFill>
                  <a:schemeClr val="dk1"/>
                </a:solidFill>
              </a:rPr>
              <a:t>Brief history of reinforcement learning algorithms</a:t>
            </a:r>
          </a:p>
          <a:p>
            <a:pPr>
              <a:spcBef>
                <a:spcPts val="1333"/>
              </a:spcBef>
              <a:buClr>
                <a:schemeClr val="dk1"/>
              </a:buClr>
              <a:buAutoNum type="arabicPeriod"/>
            </a:pPr>
            <a:r>
              <a:rPr lang="en-CA" dirty="0">
                <a:solidFill>
                  <a:schemeClr val="dk1"/>
                </a:solidFill>
              </a:rPr>
              <a:t>A (very) simple RL experiment</a:t>
            </a:r>
          </a:p>
          <a:p>
            <a:pPr>
              <a:spcBef>
                <a:spcPts val="1333"/>
              </a:spcBef>
              <a:buClr>
                <a:schemeClr val="dk1"/>
              </a:buClr>
              <a:buAutoNum type="arabicPeriod"/>
            </a:pPr>
            <a:r>
              <a:rPr lang="en-CA" dirty="0">
                <a:solidFill>
                  <a:schemeClr val="dk1"/>
                </a:solidFill>
              </a:rPr>
              <a:t>Brief overview of maximum likelihood estimation (MLE)</a:t>
            </a:r>
          </a:p>
          <a:p>
            <a:pPr>
              <a:spcBef>
                <a:spcPts val="1333"/>
              </a:spcBef>
              <a:buClr>
                <a:schemeClr val="dk1"/>
              </a:buClr>
              <a:buAutoNum type="arabicPeriod"/>
            </a:pPr>
            <a:r>
              <a:rPr lang="en-CA" dirty="0">
                <a:solidFill>
                  <a:schemeClr val="dk1"/>
                </a:solidFill>
              </a:rPr>
              <a:t>MLE of RL parameters (with Python)</a:t>
            </a:r>
            <a:endParaRPr lang="en-CA" sz="1600" dirty="0">
              <a:solidFill>
                <a:schemeClr val="dk1"/>
              </a:solidFill>
            </a:endParaRPr>
          </a:p>
          <a:p>
            <a:pPr>
              <a:buClr>
                <a:schemeClr val="dk1"/>
              </a:buClr>
              <a:buFont typeface="+mj-lt"/>
              <a:buAutoNum type="arabicPeriod"/>
            </a:pPr>
            <a:endParaRPr lang="en-CA" dirty="0">
              <a:solidFill>
                <a:schemeClr val="dk1"/>
              </a:solidFill>
            </a:endParaRPr>
          </a:p>
          <a:p>
            <a:pPr>
              <a:buClr>
                <a:schemeClr val="dk1"/>
              </a:buClr>
              <a:buFont typeface="+mj-lt"/>
              <a:buAutoNum type="arabicPeriod"/>
            </a:pPr>
            <a:r>
              <a:rPr lang="en-CA" dirty="0">
                <a:solidFill>
                  <a:schemeClr val="dk1"/>
                </a:solidFill>
              </a:rPr>
              <a:t>Good estimation practices:</a:t>
            </a:r>
          </a:p>
          <a:p>
            <a:pPr lvl="1">
              <a:buClr>
                <a:schemeClr val="dk1"/>
              </a:buClr>
            </a:pPr>
            <a:r>
              <a:rPr lang="en-CA" dirty="0">
                <a:solidFill>
                  <a:schemeClr val="dk1"/>
                </a:solidFill>
              </a:rPr>
              <a:t>Effectively exploring the likelihood space</a:t>
            </a:r>
          </a:p>
          <a:p>
            <a:pPr lvl="1">
              <a:buClr>
                <a:schemeClr val="dk1"/>
              </a:buClr>
            </a:pPr>
            <a:r>
              <a:rPr lang="en-CA" dirty="0">
                <a:solidFill>
                  <a:schemeClr val="dk1"/>
                </a:solidFill>
              </a:rPr>
              <a:t>Parameter recovery</a:t>
            </a:r>
          </a:p>
          <a:p>
            <a:pPr lvl="1">
              <a:buClr>
                <a:schemeClr val="dk1"/>
              </a:buClr>
            </a:pPr>
            <a:r>
              <a:rPr lang="en-CA" dirty="0">
                <a:solidFill>
                  <a:schemeClr val="dk1"/>
                </a:solidFill>
              </a:rPr>
              <a:t>Predictive checking</a:t>
            </a:r>
          </a:p>
        </p:txBody>
      </p:sp>
      <p:sp>
        <p:nvSpPr>
          <p:cNvPr id="3" name="Google Shape;71;p15">
            <a:extLst>
              <a:ext uri="{FF2B5EF4-FFF2-40B4-BE49-F238E27FC236}">
                <a16:creationId xmlns:a16="http://schemas.microsoft.com/office/drawing/2014/main" id="{0DE7127F-D59B-1D10-AF5F-46B196972A9F}"/>
              </a:ext>
            </a:extLst>
          </p:cNvPr>
          <p:cNvSpPr txBox="1"/>
          <p:nvPr/>
        </p:nvSpPr>
        <p:spPr>
          <a:xfrm>
            <a:off x="9327107" y="3600373"/>
            <a:ext cx="4405312" cy="523180"/>
          </a:xfrm>
          <a:prstGeom prst="rect">
            <a:avLst/>
          </a:prstGeom>
          <a:noFill/>
          <a:ln>
            <a:noFill/>
          </a:ln>
        </p:spPr>
        <p:txBody>
          <a:bodyPr spcFirstLastPara="1" wrap="square" lIns="121900" tIns="121900" rIns="121900" bIns="121900" anchor="t" anchorCtr="0">
            <a:spAutoFit/>
          </a:bodyPr>
          <a:lstStyle/>
          <a:p>
            <a:r>
              <a:rPr lang="en" dirty="0"/>
              <a:t>Let’s try to understand this…</a:t>
            </a:r>
            <a:endParaRPr dirty="0"/>
          </a:p>
        </p:txBody>
      </p:sp>
      <p:sp>
        <p:nvSpPr>
          <p:cNvPr id="4" name="Google Shape;72;p15">
            <a:extLst>
              <a:ext uri="{FF2B5EF4-FFF2-40B4-BE49-F238E27FC236}">
                <a16:creationId xmlns:a16="http://schemas.microsoft.com/office/drawing/2014/main" id="{FBB88F3F-8C85-6FB2-4E09-DC8C2A539053}"/>
              </a:ext>
            </a:extLst>
          </p:cNvPr>
          <p:cNvSpPr txBox="1"/>
          <p:nvPr/>
        </p:nvSpPr>
        <p:spPr>
          <a:xfrm>
            <a:off x="8241256" y="4142774"/>
            <a:ext cx="5491163" cy="523180"/>
          </a:xfrm>
          <a:prstGeom prst="rect">
            <a:avLst/>
          </a:prstGeom>
          <a:noFill/>
          <a:ln>
            <a:noFill/>
          </a:ln>
        </p:spPr>
        <p:txBody>
          <a:bodyPr spcFirstLastPara="1" wrap="square" lIns="121900" tIns="121900" rIns="121900" bIns="121900" anchor="t" anchorCtr="0">
            <a:spAutoFit/>
          </a:bodyPr>
          <a:lstStyle/>
          <a:p>
            <a:r>
              <a:rPr lang="en" dirty="0"/>
              <a:t>… and if we can get to this, cool bonus</a:t>
            </a:r>
            <a:endParaRPr dirty="0"/>
          </a:p>
        </p:txBody>
      </p:sp>
      <p:cxnSp>
        <p:nvCxnSpPr>
          <p:cNvPr id="6" name="Straight Connector 5">
            <a:extLst>
              <a:ext uri="{FF2B5EF4-FFF2-40B4-BE49-F238E27FC236}">
                <a16:creationId xmlns:a16="http://schemas.microsoft.com/office/drawing/2014/main" id="{D66929D9-C30E-6A18-D03C-225CECC2356E}"/>
              </a:ext>
            </a:extLst>
          </p:cNvPr>
          <p:cNvCxnSpPr/>
          <p:nvPr/>
        </p:nvCxnSpPr>
        <p:spPr>
          <a:xfrm>
            <a:off x="415600" y="4123553"/>
            <a:ext cx="11557325" cy="0"/>
          </a:xfrm>
          <a:prstGeom prst="line">
            <a:avLst/>
          </a:prstGeom>
          <a:ln>
            <a:prstDash val="dash"/>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An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546600"/>
              </a:xfrm>
            </p:spPr>
            <p:txBody>
              <a:bodyPr>
                <a:normAutofit/>
              </a:bodyPr>
              <a:lstStyle/>
              <a:p>
                <a:r>
                  <a:rPr lang="en-US" dirty="0"/>
                  <a:t>Imagine the following situation with our hungry dog</a:t>
                </a:r>
              </a:p>
              <a:p>
                <a:pPr lvl="1"/>
                <a:r>
                  <a:rPr lang="en-US" dirty="0"/>
                  <a:t>The dog does not expect to get any food when it hears the bell,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r>
                      <a:rPr lang="en-CA" b="0" i="1" smtClean="0">
                        <a:latin typeface="Cambria Math" panose="02040503050406030204" pitchFamily="18" charset="0"/>
                      </a:rPr>
                      <m:t>=0</m:t>
                    </m:r>
                  </m:oMath>
                </a14:m>
                <a:endParaRPr lang="en-US" dirty="0"/>
              </a:p>
              <a:p>
                <a:pPr lvl="1"/>
                <a:r>
                  <a:rPr lang="en-US" dirty="0"/>
                  <a:t>The dog unexpectedly receives food when it hears the bell,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𝑡</m:t>
                        </m:r>
                      </m:sub>
                    </m:sSub>
                    <m:r>
                      <a:rPr lang="en-CA" b="0" i="1" smtClean="0">
                        <a:latin typeface="Cambria Math" panose="02040503050406030204" pitchFamily="18" charset="0"/>
                      </a:rPr>
                      <m:t>=1</m:t>
                    </m:r>
                  </m:oMath>
                </a14:m>
                <a:endParaRPr lang="en-US" dirty="0"/>
              </a:p>
              <a:p>
                <a:pPr lvl="1"/>
                <a:r>
                  <a:rPr lang="en-US" dirty="0"/>
                  <a:t>What will its next prediction look like, according to RL?</a:t>
                </a:r>
                <a:endParaRPr lang="en-CA" b="0" i="1" dirty="0">
                  <a:latin typeface="Cambria Math" panose="02040503050406030204" pitchFamily="18" charset="0"/>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70700382-F83A-8F05-E2CB-4A4395FE5CEF}"/>
                  </a:ext>
                </a:extLst>
              </p:cNvPr>
              <p:cNvSpPr>
                <a:spLocks noGrp="1" noRot="1" noChangeAspect="1" noMove="1" noResize="1" noEditPoints="1" noAdjustHandles="1" noChangeArrowheads="1" noChangeShapeType="1" noTextEdit="1"/>
              </p:cNvSpPr>
              <p:nvPr>
                <p:ph idx="1"/>
              </p:nvPr>
            </p:nvSpPr>
            <p:spPr>
              <a:xfrm>
                <a:off x="838200" y="1825625"/>
                <a:ext cx="10515600" cy="4546600"/>
              </a:xfrm>
              <a:blipFill>
                <a:blip r:embed="rId2"/>
                <a:stretch>
                  <a:fillRect l="-1086" t="-2228"/>
                </a:stretch>
              </a:blipFill>
            </p:spPr>
            <p:txBody>
              <a:bodyPr/>
              <a:lstStyle/>
              <a:p>
                <a:r>
                  <a:rPr lang="en-US">
                    <a:noFill/>
                  </a:rPr>
                  <a:t> </a:t>
                </a:r>
              </a:p>
            </p:txBody>
          </p:sp>
        </mc:Fallback>
      </mc:AlternateContent>
    </p:spTree>
    <p:extLst>
      <p:ext uri="{BB962C8B-B14F-4D97-AF65-F5344CB8AC3E}">
        <p14:creationId xmlns:p14="http://schemas.microsoft.com/office/powerpoint/2010/main" val="1251398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An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546600"/>
              </a:xfrm>
            </p:spPr>
            <p:txBody>
              <a:bodyPr>
                <a:normAutofit/>
              </a:bodyPr>
              <a:lstStyle/>
              <a:p>
                <a:r>
                  <a:rPr lang="en-US" dirty="0"/>
                  <a:t>Imagine the following situation with our hungry dog</a:t>
                </a:r>
              </a:p>
              <a:p>
                <a:pPr lvl="1"/>
                <a:r>
                  <a:rPr lang="en-US" dirty="0"/>
                  <a:t>The dog does not expect to get any food when it hears the bell,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r>
                      <a:rPr lang="en-CA" b="0" i="1" smtClean="0">
                        <a:latin typeface="Cambria Math" panose="02040503050406030204" pitchFamily="18" charset="0"/>
                      </a:rPr>
                      <m:t>=0</m:t>
                    </m:r>
                  </m:oMath>
                </a14:m>
                <a:endParaRPr lang="en-US" dirty="0"/>
              </a:p>
              <a:p>
                <a:pPr lvl="1"/>
                <a:r>
                  <a:rPr lang="en-US" dirty="0"/>
                  <a:t>The dog unexpectedly receives food when it hears the bell,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𝑡</m:t>
                        </m:r>
                      </m:sub>
                    </m:sSub>
                    <m:r>
                      <a:rPr lang="en-CA" b="0" i="1" smtClean="0">
                        <a:latin typeface="Cambria Math" panose="02040503050406030204" pitchFamily="18" charset="0"/>
                      </a:rPr>
                      <m:t>=1</m:t>
                    </m:r>
                  </m:oMath>
                </a14:m>
                <a:endParaRPr lang="en-US" dirty="0"/>
              </a:p>
              <a:p>
                <a:pPr lvl="1"/>
                <a:r>
                  <a:rPr lang="en-US" dirty="0"/>
                  <a:t>What will its next prediction look like, according to RL?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r>
                          <a:rPr lang="en-CA" b="0" i="1" smtClean="0">
                            <a:latin typeface="Cambria Math" panose="02040503050406030204" pitchFamily="18" charset="0"/>
                          </a:rPr>
                          <m:t>+1</m:t>
                        </m:r>
                      </m:sub>
                    </m:sSub>
                    <m:r>
                      <a:rPr lang="en-CA" b="0" i="1" smtClean="0">
                        <a:latin typeface="Cambria Math" panose="02040503050406030204" pitchFamily="18" charset="0"/>
                      </a:rPr>
                      <m:t>= ?</m:t>
                    </m:r>
                  </m:oMath>
                </a14:m>
                <a:endParaRPr lang="en-US" dirty="0"/>
              </a:p>
              <a:p>
                <a:pPr marL="457200" lvl="1"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oMath>
                  </m:oMathPara>
                </a14:m>
                <a:endParaRPr lang="en-CA" b="0" i="1" dirty="0">
                  <a:latin typeface="Cambria Math" panose="02040503050406030204" pitchFamily="18" charset="0"/>
                </a:endParaRPr>
              </a:p>
              <a:p>
                <a:pPr marL="0" indent="0">
                  <a:buNone/>
                </a:pPr>
                <a:endParaRPr lang="en-CA"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r>
                        <a:rPr lang="en-CA" b="0" i="1" smtClean="0">
                          <a:latin typeface="Cambria Math" panose="02040503050406030204" pitchFamily="18" charset="0"/>
                        </a:rPr>
                        <m:t>=1 −0=1</m:t>
                      </m:r>
                    </m:oMath>
                  </m:oMathPara>
                </a14:m>
                <a:endParaRPr lang="en-CA" b="0" i="1" dirty="0">
                  <a:latin typeface="Cambria Math" panose="02040503050406030204" pitchFamily="18" charset="0"/>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70700382-F83A-8F05-E2CB-4A4395FE5CEF}"/>
                  </a:ext>
                </a:extLst>
              </p:cNvPr>
              <p:cNvSpPr>
                <a:spLocks noGrp="1" noRot="1" noChangeAspect="1" noMove="1" noResize="1" noEditPoints="1" noAdjustHandles="1" noChangeArrowheads="1" noChangeShapeType="1" noTextEdit="1"/>
              </p:cNvSpPr>
              <p:nvPr>
                <p:ph idx="1"/>
              </p:nvPr>
            </p:nvSpPr>
            <p:spPr>
              <a:xfrm>
                <a:off x="838200" y="1825625"/>
                <a:ext cx="10515600" cy="4546600"/>
              </a:xfrm>
              <a:blipFill>
                <a:blip r:embed="rId2"/>
                <a:stretch>
                  <a:fillRect l="-1086" t="-2228"/>
                </a:stretch>
              </a:blipFill>
            </p:spPr>
            <p:txBody>
              <a:bodyPr/>
              <a:lstStyle/>
              <a:p>
                <a:r>
                  <a:rPr lang="en-US">
                    <a:noFill/>
                  </a:rPr>
                  <a:t> </a:t>
                </a:r>
              </a:p>
            </p:txBody>
          </p:sp>
        </mc:Fallback>
      </mc:AlternateContent>
    </p:spTree>
    <p:extLst>
      <p:ext uri="{BB962C8B-B14F-4D97-AF65-F5344CB8AC3E}">
        <p14:creationId xmlns:p14="http://schemas.microsoft.com/office/powerpoint/2010/main" val="165686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An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546600"/>
              </a:xfrm>
            </p:spPr>
            <p:txBody>
              <a:bodyPr>
                <a:normAutofit/>
              </a:bodyPr>
              <a:lstStyle/>
              <a:p>
                <a:r>
                  <a:rPr lang="en-US" dirty="0"/>
                  <a:t>Imagine the following situation with our hungry dog</a:t>
                </a:r>
              </a:p>
              <a:p>
                <a:pPr lvl="1"/>
                <a:r>
                  <a:rPr lang="en-US" dirty="0"/>
                  <a:t>The dog does not expect to get any food when it hears the bell,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r>
                      <a:rPr lang="en-CA" b="0" i="1" smtClean="0">
                        <a:latin typeface="Cambria Math" panose="02040503050406030204" pitchFamily="18" charset="0"/>
                      </a:rPr>
                      <m:t>=0</m:t>
                    </m:r>
                  </m:oMath>
                </a14:m>
                <a:endParaRPr lang="en-US" dirty="0"/>
              </a:p>
              <a:p>
                <a:pPr lvl="1"/>
                <a:r>
                  <a:rPr lang="en-US" dirty="0"/>
                  <a:t>The dog unexpectedly receives food when it hears the bell,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𝑡</m:t>
                        </m:r>
                      </m:sub>
                    </m:sSub>
                    <m:r>
                      <a:rPr lang="en-CA" b="0" i="1" smtClean="0">
                        <a:latin typeface="Cambria Math" panose="02040503050406030204" pitchFamily="18" charset="0"/>
                      </a:rPr>
                      <m:t>=1</m:t>
                    </m:r>
                  </m:oMath>
                </a14:m>
                <a:endParaRPr lang="en-US" dirty="0"/>
              </a:p>
              <a:p>
                <a:pPr lvl="1"/>
                <a:r>
                  <a:rPr lang="en-US" dirty="0"/>
                  <a:t>Let’s assume </a:t>
                </a:r>
                <a14:m>
                  <m:oMath xmlns:m="http://schemas.openxmlformats.org/officeDocument/2006/math">
                    <m:r>
                      <a:rPr lang="en-CA" b="0" i="1" smtClean="0">
                        <a:latin typeface="Cambria Math" panose="02040503050406030204" pitchFamily="18" charset="0"/>
                      </a:rPr>
                      <m:t>𝛼</m:t>
                    </m:r>
                    <m:r>
                      <a:rPr lang="en-CA" b="0" i="1" smtClean="0">
                        <a:latin typeface="Cambria Math" panose="02040503050406030204" pitchFamily="18" charset="0"/>
                      </a:rPr>
                      <m:t>=0.5</m:t>
                    </m:r>
                  </m:oMath>
                </a14:m>
                <a:endParaRPr lang="en-US" dirty="0"/>
              </a:p>
              <a:p>
                <a:pPr lvl="1"/>
                <a:r>
                  <a:rPr lang="en-US" dirty="0"/>
                  <a:t>What will its next prediction look like, according to RL?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r>
                          <a:rPr lang="en-CA" b="0" i="1" smtClean="0">
                            <a:latin typeface="Cambria Math" panose="02040503050406030204" pitchFamily="18" charset="0"/>
                          </a:rPr>
                          <m:t>+1</m:t>
                        </m:r>
                      </m:sub>
                    </m:sSub>
                    <m:r>
                      <a:rPr lang="en-CA" b="0" i="1" smtClean="0">
                        <a:latin typeface="Cambria Math" panose="02040503050406030204" pitchFamily="18" charset="0"/>
                      </a:rPr>
                      <m:t>= ?</m:t>
                    </m:r>
                  </m:oMath>
                </a14:m>
                <a:endParaRPr lang="en-US" dirty="0"/>
              </a:p>
              <a:p>
                <a:pPr marL="457200" lvl="1"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r>
                        <a:rPr lang="en-CA" b="0" i="1" smtClean="0">
                          <a:latin typeface="Cambria Math" panose="02040503050406030204" pitchFamily="18" charset="0"/>
                        </a:rPr>
                        <m:t>=1</m:t>
                      </m:r>
                    </m:oMath>
                  </m:oMathPara>
                </a14:m>
                <a:endParaRPr lang="en-CA" b="0" dirty="0"/>
              </a:p>
              <a:p>
                <a:pPr marL="0" indent="0">
                  <a:buNone/>
                </a:pPr>
                <a:endParaRPr lang="en-CA" b="0" dirty="0"/>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r>
                        <a:rPr lang="en-CA" b="0" i="1" smtClean="0">
                          <a:latin typeface="Cambria Math" panose="02040503050406030204" pitchFamily="18" charset="0"/>
                        </a:rPr>
                        <m:t>+</m:t>
                      </m:r>
                      <m:r>
                        <a:rPr lang="en-CA" b="0" i="1" smtClean="0">
                          <a:latin typeface="Cambria Math" panose="02040503050406030204" pitchFamily="18" charset="0"/>
                        </a:rPr>
                        <m:t>𝛼</m:t>
                      </m:r>
                      <m:r>
                        <a:rPr lang="en-CA" b="0" i="1" smtClean="0">
                          <a:latin typeface="Cambria Math" panose="02040503050406030204" pitchFamily="18" charset="0"/>
                        </a:rPr>
                        <m:t> ∙ </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oMath>
                  </m:oMathPara>
                </a14:m>
                <a:endParaRPr lang="en-CA" dirty="0"/>
              </a:p>
              <a:p>
                <a:pPr marL="0" indent="0" algn="ctr">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r>
                            <a:rPr lang="en-CA" b="0" i="1" smtClean="0">
                              <a:latin typeface="Cambria Math" panose="02040503050406030204" pitchFamily="18" charset="0"/>
                            </a:rPr>
                            <m:t>+1</m:t>
                          </m:r>
                        </m:sub>
                      </m:sSub>
                      <m:r>
                        <a:rPr lang="en-CA" b="0" i="1" smtClean="0">
                          <a:latin typeface="Cambria Math" panose="02040503050406030204" pitchFamily="18" charset="0"/>
                        </a:rPr>
                        <m:t>=0+0.5∙1=0.5</m:t>
                      </m:r>
                    </m:oMath>
                  </m:oMathPara>
                </a14:m>
                <a:endParaRPr lang="en-CA" b="0" dirty="0"/>
              </a:p>
              <a:p>
                <a:pPr marL="0" indent="0" algn="ctr">
                  <a:buNone/>
                </a:pPr>
                <a:endParaRPr lang="en-CA" b="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70700382-F83A-8F05-E2CB-4A4395FE5CEF}"/>
                  </a:ext>
                </a:extLst>
              </p:cNvPr>
              <p:cNvSpPr>
                <a:spLocks noGrp="1" noRot="1" noChangeAspect="1" noMove="1" noResize="1" noEditPoints="1" noAdjustHandles="1" noChangeArrowheads="1" noChangeShapeType="1" noTextEdit="1"/>
              </p:cNvSpPr>
              <p:nvPr>
                <p:ph idx="1"/>
              </p:nvPr>
            </p:nvSpPr>
            <p:spPr>
              <a:xfrm>
                <a:off x="838200" y="1825625"/>
                <a:ext cx="10515600" cy="4546600"/>
              </a:xfrm>
              <a:blipFill>
                <a:blip r:embed="rId2"/>
                <a:stretch>
                  <a:fillRect l="-1086" t="-2228"/>
                </a:stretch>
              </a:blipFill>
            </p:spPr>
            <p:txBody>
              <a:bodyPr/>
              <a:lstStyle/>
              <a:p>
                <a:r>
                  <a:rPr lang="en-US">
                    <a:noFill/>
                  </a:rPr>
                  <a:t> </a:t>
                </a:r>
              </a:p>
            </p:txBody>
          </p:sp>
        </mc:Fallback>
      </mc:AlternateContent>
    </p:spTree>
    <p:extLst>
      <p:ext uri="{BB962C8B-B14F-4D97-AF65-F5344CB8AC3E}">
        <p14:creationId xmlns:p14="http://schemas.microsoft.com/office/powerpoint/2010/main" val="1797829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An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546600"/>
              </a:xfrm>
            </p:spPr>
            <p:txBody>
              <a:bodyPr>
                <a:normAutofit lnSpcReduction="10000"/>
              </a:bodyPr>
              <a:lstStyle/>
              <a:p>
                <a:r>
                  <a:rPr lang="en-US" dirty="0"/>
                  <a:t>Imagine the following situation with our hungry dog</a:t>
                </a:r>
              </a:p>
              <a:p>
                <a:pPr lvl="1"/>
                <a:r>
                  <a:rPr lang="en-US" dirty="0"/>
                  <a:t>The dog does not expect to get any food when it hears the bell,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r>
                      <a:rPr lang="en-CA" b="0" i="1" smtClean="0">
                        <a:latin typeface="Cambria Math" panose="02040503050406030204" pitchFamily="18" charset="0"/>
                      </a:rPr>
                      <m:t>=0</m:t>
                    </m:r>
                  </m:oMath>
                </a14:m>
                <a:endParaRPr lang="en-US" dirty="0"/>
              </a:p>
              <a:p>
                <a:pPr lvl="1"/>
                <a:r>
                  <a:rPr lang="en-US" dirty="0"/>
                  <a:t>The dog unexpectedly receives food when it hears the bell,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𝑡</m:t>
                        </m:r>
                      </m:sub>
                    </m:sSub>
                    <m:r>
                      <a:rPr lang="en-CA" b="0" i="1" smtClean="0">
                        <a:latin typeface="Cambria Math" panose="02040503050406030204" pitchFamily="18" charset="0"/>
                      </a:rPr>
                      <m:t>=1</m:t>
                    </m:r>
                  </m:oMath>
                </a14:m>
                <a:endParaRPr lang="en-US" dirty="0"/>
              </a:p>
              <a:p>
                <a:pPr lvl="1"/>
                <a:r>
                  <a:rPr lang="en-US" dirty="0"/>
                  <a:t>Let’s assume </a:t>
                </a:r>
                <a14:m>
                  <m:oMath xmlns:m="http://schemas.openxmlformats.org/officeDocument/2006/math">
                    <m:r>
                      <a:rPr lang="en-CA" b="0" i="1" smtClean="0">
                        <a:latin typeface="Cambria Math" panose="02040503050406030204" pitchFamily="18" charset="0"/>
                      </a:rPr>
                      <m:t>𝛼</m:t>
                    </m:r>
                    <m:r>
                      <a:rPr lang="en-CA" b="0" i="1" smtClean="0">
                        <a:latin typeface="Cambria Math" panose="02040503050406030204" pitchFamily="18" charset="0"/>
                      </a:rPr>
                      <m:t>=0.5</m:t>
                    </m:r>
                  </m:oMath>
                </a14:m>
                <a:endParaRPr lang="en-US" dirty="0"/>
              </a:p>
              <a:p>
                <a:pPr lvl="1"/>
                <a:r>
                  <a:rPr lang="en-US" dirty="0"/>
                  <a:t>What will its next prediction look like, according to RL?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r>
                          <a:rPr lang="en-CA" b="0" i="1" smtClean="0">
                            <a:latin typeface="Cambria Math" panose="02040503050406030204" pitchFamily="18" charset="0"/>
                          </a:rPr>
                          <m:t>+1</m:t>
                        </m:r>
                      </m:sub>
                    </m:sSub>
                    <m:r>
                      <a:rPr lang="en-CA" b="0" i="1" smtClean="0">
                        <a:latin typeface="Cambria Math" panose="02040503050406030204" pitchFamily="18" charset="0"/>
                      </a:rPr>
                      <m:t>= ?</m:t>
                    </m:r>
                  </m:oMath>
                </a14:m>
                <a:endParaRPr lang="en-US" dirty="0"/>
              </a:p>
              <a:p>
                <a:pPr marL="457200" lvl="1"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r>
                        <a:rPr lang="en-CA" b="0" i="1" smtClean="0">
                          <a:latin typeface="Cambria Math" panose="02040503050406030204" pitchFamily="18" charset="0"/>
                        </a:rPr>
                        <m:t>=1</m:t>
                      </m:r>
                    </m:oMath>
                  </m:oMathPara>
                </a14:m>
                <a:endParaRPr lang="en-CA" b="0" dirty="0"/>
              </a:p>
              <a:p>
                <a:pPr marL="0" indent="0" algn="ctr">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r>
                            <a:rPr lang="en-CA" b="0" i="1" smtClean="0">
                              <a:latin typeface="Cambria Math" panose="02040503050406030204" pitchFamily="18" charset="0"/>
                            </a:rPr>
                            <m:t>+1</m:t>
                          </m:r>
                        </m:sub>
                      </m:sSub>
                      <m:r>
                        <a:rPr lang="en-CA" b="0" i="1" smtClean="0">
                          <a:latin typeface="Cambria Math" panose="02040503050406030204" pitchFamily="18" charset="0"/>
                        </a:rPr>
                        <m:t>=0.5</m:t>
                      </m:r>
                    </m:oMath>
                  </m:oMathPara>
                </a14:m>
                <a:endParaRPr lang="en-CA" b="0" dirty="0"/>
              </a:p>
              <a:p>
                <a:pPr marL="0" indent="0" algn="ctr">
                  <a:buNone/>
                </a:pPr>
                <a:endParaRPr lang="en-CA" b="0" dirty="0"/>
              </a:p>
              <a:p>
                <a:pPr marL="0" indent="0" algn="ctr">
                  <a:buNone/>
                </a:pPr>
                <a:r>
                  <a:rPr lang="en-CA" dirty="0"/>
                  <a:t>So based on the dog’s surprise, on the next trial it will somewhat expect to receive food when it hears a bell! </a:t>
                </a:r>
                <a:r>
                  <a:rPr lang="en-CA" b="1" dirty="0"/>
                  <a:t>Our dog has learned</a:t>
                </a:r>
                <a:r>
                  <a:rPr lang="en-CA" dirty="0"/>
                  <a:t>!</a:t>
                </a:r>
                <a:endParaRPr lang="en-CA" b="0" dirty="0"/>
              </a:p>
              <a:p>
                <a:pPr marL="0" indent="0" algn="ctr">
                  <a:buNone/>
                </a:pPr>
                <a:endParaRPr lang="en-CA" b="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70700382-F83A-8F05-E2CB-4A4395FE5CEF}"/>
                  </a:ext>
                </a:extLst>
              </p:cNvPr>
              <p:cNvSpPr>
                <a:spLocks noGrp="1" noRot="1" noChangeAspect="1" noMove="1" noResize="1" noEditPoints="1" noAdjustHandles="1" noChangeArrowheads="1" noChangeShapeType="1" noTextEdit="1"/>
              </p:cNvSpPr>
              <p:nvPr>
                <p:ph idx="1"/>
              </p:nvPr>
            </p:nvSpPr>
            <p:spPr>
              <a:xfrm>
                <a:off x="838200" y="1825625"/>
                <a:ext cx="10515600" cy="4546600"/>
              </a:xfrm>
              <a:blipFill>
                <a:blip r:embed="rId2"/>
                <a:stretch>
                  <a:fillRect l="-1086" t="-3064"/>
                </a:stretch>
              </a:blipFill>
            </p:spPr>
            <p:txBody>
              <a:bodyPr/>
              <a:lstStyle/>
              <a:p>
                <a:r>
                  <a:rPr lang="en-US">
                    <a:noFill/>
                  </a:rPr>
                  <a:t> </a:t>
                </a:r>
              </a:p>
            </p:txBody>
          </p:sp>
        </mc:Fallback>
      </mc:AlternateContent>
    </p:spTree>
    <p:extLst>
      <p:ext uri="{BB962C8B-B14F-4D97-AF65-F5344CB8AC3E}">
        <p14:creationId xmlns:p14="http://schemas.microsoft.com/office/powerpoint/2010/main" val="1715248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CA" dirty="0"/>
              <a:t>Extending the example</a:t>
            </a:r>
            <a:endParaRPr lang="en-US" dirty="0"/>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546600"/>
          </a:xfrm>
        </p:spPr>
        <p:txBody>
          <a:bodyPr>
            <a:normAutofit/>
          </a:bodyPr>
          <a:lstStyle/>
          <a:p>
            <a:r>
              <a:rPr lang="en-CA" b="0" dirty="0"/>
              <a:t>Let’s extend our example over many trials</a:t>
            </a:r>
          </a:p>
          <a:p>
            <a:pPr marL="0" indent="0">
              <a:buNone/>
            </a:pPr>
            <a:endParaRPr lang="en-US"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49C8A3BF-77B5-E90A-FB9E-A5E4F3113CB0}"/>
                  </a:ext>
                </a:extLst>
              </p:cNvPr>
              <p:cNvGraphicFramePr>
                <a:graphicFrameLocks noGrp="1"/>
              </p:cNvGraphicFramePr>
              <p:nvPr>
                <p:extLst>
                  <p:ext uri="{D42A27DB-BD31-4B8C-83A1-F6EECF244321}">
                    <p14:modId xmlns:p14="http://schemas.microsoft.com/office/powerpoint/2010/main" val="2408805544"/>
                  </p:ext>
                </p:extLst>
              </p:nvPr>
            </p:nvGraphicFramePr>
            <p:xfrm>
              <a:off x="1616075" y="3171825"/>
              <a:ext cx="8959850" cy="1854200"/>
            </p:xfrm>
            <a:graphic>
              <a:graphicData uri="http://schemas.openxmlformats.org/drawingml/2006/table">
                <a:tbl>
                  <a:tblPr firstRow="1" bandRow="1">
                    <a:tableStyleId>{5C22544A-7EE6-4342-B048-85BDC9FD1C3A}</a:tableStyleId>
                  </a:tblPr>
                  <a:tblGrid>
                    <a:gridCol w="1791970">
                      <a:extLst>
                        <a:ext uri="{9D8B030D-6E8A-4147-A177-3AD203B41FA5}">
                          <a16:colId xmlns:a16="http://schemas.microsoft.com/office/drawing/2014/main" val="864084033"/>
                        </a:ext>
                      </a:extLst>
                    </a:gridCol>
                    <a:gridCol w="1791970">
                      <a:extLst>
                        <a:ext uri="{9D8B030D-6E8A-4147-A177-3AD203B41FA5}">
                          <a16:colId xmlns:a16="http://schemas.microsoft.com/office/drawing/2014/main" val="2187298165"/>
                        </a:ext>
                      </a:extLst>
                    </a:gridCol>
                    <a:gridCol w="1791970">
                      <a:extLst>
                        <a:ext uri="{9D8B030D-6E8A-4147-A177-3AD203B41FA5}">
                          <a16:colId xmlns:a16="http://schemas.microsoft.com/office/drawing/2014/main" val="3694715597"/>
                        </a:ext>
                      </a:extLst>
                    </a:gridCol>
                    <a:gridCol w="1791970">
                      <a:extLst>
                        <a:ext uri="{9D8B030D-6E8A-4147-A177-3AD203B41FA5}">
                          <a16:colId xmlns:a16="http://schemas.microsoft.com/office/drawing/2014/main" val="3600586583"/>
                        </a:ext>
                      </a:extLst>
                    </a:gridCol>
                    <a:gridCol w="1791970">
                      <a:extLst>
                        <a:ext uri="{9D8B030D-6E8A-4147-A177-3AD203B41FA5}">
                          <a16:colId xmlns:a16="http://schemas.microsoft.com/office/drawing/2014/main" val="1534014712"/>
                        </a:ext>
                      </a:extLst>
                    </a:gridCol>
                  </a:tblGrid>
                  <a:tr h="370840">
                    <a:tc>
                      <a:txBody>
                        <a:bodyPr/>
                        <a:lstStyle/>
                        <a:p>
                          <a:pPr algn="ctr"/>
                          <a:r>
                            <a:rPr lang="en-US" b="1" dirty="0">
                              <a:solidFill>
                                <a:sysClr val="windowText" lastClr="000000"/>
                              </a:solidFill>
                            </a:rPr>
                            <a:t>Trial</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𝑽</m:t>
                                    </m:r>
                                  </m:e>
                                  <m:sub>
                                    <m:r>
                                      <a:rPr lang="en-CA" b="1" i="1" smtClean="0">
                                        <a:solidFill>
                                          <a:sysClr val="windowText" lastClr="000000"/>
                                        </a:solidFill>
                                        <a:latin typeface="Cambria Math" panose="02040503050406030204" pitchFamily="18" charset="0"/>
                                      </a:rPr>
                                      <m:t>𝒕</m:t>
                                    </m:r>
                                  </m:sub>
                                </m:sSub>
                              </m:oMath>
                            </m:oMathPara>
                          </a14:m>
                          <a:endParaRPr lang="en-US"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𝒓</m:t>
                                    </m:r>
                                  </m:e>
                                  <m:sub>
                                    <m:r>
                                      <a:rPr lang="en-CA" b="1" i="1" smtClean="0">
                                        <a:solidFill>
                                          <a:sysClr val="windowText" lastClr="000000"/>
                                        </a:solidFill>
                                        <a:latin typeface="Cambria Math" panose="02040503050406030204" pitchFamily="18" charset="0"/>
                                      </a:rPr>
                                      <m:t>𝒕</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𝜹</m:t>
                                    </m:r>
                                  </m:e>
                                  <m:sub>
                                    <m:r>
                                      <a:rPr lang="en-CA" b="1" i="1" smtClean="0">
                                        <a:solidFill>
                                          <a:sysClr val="windowText" lastClr="000000"/>
                                        </a:solidFill>
                                        <a:latin typeface="Cambria Math" panose="02040503050406030204" pitchFamily="18" charset="0"/>
                                      </a:rPr>
                                      <m:t>𝒕</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𝑽</m:t>
                                    </m:r>
                                  </m:e>
                                  <m:sub>
                                    <m:r>
                                      <a:rPr lang="en-CA" b="1" i="1" smtClean="0">
                                        <a:solidFill>
                                          <a:sysClr val="windowText" lastClr="000000"/>
                                        </a:solidFill>
                                        <a:latin typeface="Cambria Math" panose="02040503050406030204" pitchFamily="18" charset="0"/>
                                      </a:rPr>
                                      <m:t>𝒕</m:t>
                                    </m:r>
                                    <m:r>
                                      <a:rPr lang="en-CA" b="1" i="1" smtClean="0">
                                        <a:solidFill>
                                          <a:sysClr val="windowText" lastClr="000000"/>
                                        </a:solidFill>
                                        <a:latin typeface="Cambria Math" panose="02040503050406030204" pitchFamily="18" charset="0"/>
                                      </a:rPr>
                                      <m:t>+</m:t>
                                    </m:r>
                                    <m:r>
                                      <a:rPr lang="en-CA" b="1" i="1" smtClean="0">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0652960"/>
                      </a:ext>
                    </a:extLst>
                  </a:tr>
                  <a:tr h="370840">
                    <a:tc>
                      <a:txBody>
                        <a:bodyPr/>
                        <a:lstStyle/>
                        <a:p>
                          <a:pPr algn="ctr"/>
                          <a:r>
                            <a:rPr lang="en-US" dirty="0">
                              <a:solidFill>
                                <a:sysClr val="windowText" lastClr="000000"/>
                              </a:solidFill>
                            </a:rPr>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0.5</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51901121"/>
                      </a:ext>
                    </a:extLst>
                  </a:tr>
                  <a:tr h="370840">
                    <a:tc>
                      <a:txBody>
                        <a:bodyPr/>
                        <a:lstStyle/>
                        <a:p>
                          <a:pPr algn="ct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7189643"/>
                      </a:ext>
                    </a:extLst>
                  </a:tr>
                  <a:tr h="370840">
                    <a:tc>
                      <a:txBody>
                        <a:bodyPr/>
                        <a:lstStyle/>
                        <a:p>
                          <a:pPr algn="ct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9523161"/>
                      </a:ext>
                    </a:extLst>
                  </a:tr>
                  <a:tr h="370840">
                    <a:tc>
                      <a:txBody>
                        <a:bodyPr/>
                        <a:lstStyle/>
                        <a:p>
                          <a:pPr algn="ct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1961839"/>
                      </a:ext>
                    </a:extLst>
                  </a:tr>
                </a:tbl>
              </a:graphicData>
            </a:graphic>
          </p:graphicFrame>
        </mc:Choice>
        <mc:Fallback xmlns="">
          <p:graphicFrame>
            <p:nvGraphicFramePr>
              <p:cNvPr id="4" name="Table 3">
                <a:extLst>
                  <a:ext uri="{FF2B5EF4-FFF2-40B4-BE49-F238E27FC236}">
                    <a16:creationId xmlns:a16="http://schemas.microsoft.com/office/drawing/2014/main" id="{49C8A3BF-77B5-E90A-FB9E-A5E4F3113CB0}"/>
                  </a:ext>
                </a:extLst>
              </p:cNvPr>
              <p:cNvGraphicFramePr>
                <a:graphicFrameLocks noGrp="1"/>
              </p:cNvGraphicFramePr>
              <p:nvPr>
                <p:extLst>
                  <p:ext uri="{D42A27DB-BD31-4B8C-83A1-F6EECF244321}">
                    <p14:modId xmlns:p14="http://schemas.microsoft.com/office/powerpoint/2010/main" val="2408805544"/>
                  </p:ext>
                </p:extLst>
              </p:nvPr>
            </p:nvGraphicFramePr>
            <p:xfrm>
              <a:off x="1616075" y="3171825"/>
              <a:ext cx="8959850" cy="1854200"/>
            </p:xfrm>
            <a:graphic>
              <a:graphicData uri="http://schemas.openxmlformats.org/drawingml/2006/table">
                <a:tbl>
                  <a:tblPr firstRow="1" bandRow="1">
                    <a:tableStyleId>{5C22544A-7EE6-4342-B048-85BDC9FD1C3A}</a:tableStyleId>
                  </a:tblPr>
                  <a:tblGrid>
                    <a:gridCol w="1791970">
                      <a:extLst>
                        <a:ext uri="{9D8B030D-6E8A-4147-A177-3AD203B41FA5}">
                          <a16:colId xmlns:a16="http://schemas.microsoft.com/office/drawing/2014/main" val="864084033"/>
                        </a:ext>
                      </a:extLst>
                    </a:gridCol>
                    <a:gridCol w="1791970">
                      <a:extLst>
                        <a:ext uri="{9D8B030D-6E8A-4147-A177-3AD203B41FA5}">
                          <a16:colId xmlns:a16="http://schemas.microsoft.com/office/drawing/2014/main" val="2187298165"/>
                        </a:ext>
                      </a:extLst>
                    </a:gridCol>
                    <a:gridCol w="1791970">
                      <a:extLst>
                        <a:ext uri="{9D8B030D-6E8A-4147-A177-3AD203B41FA5}">
                          <a16:colId xmlns:a16="http://schemas.microsoft.com/office/drawing/2014/main" val="3694715597"/>
                        </a:ext>
                      </a:extLst>
                    </a:gridCol>
                    <a:gridCol w="1791970">
                      <a:extLst>
                        <a:ext uri="{9D8B030D-6E8A-4147-A177-3AD203B41FA5}">
                          <a16:colId xmlns:a16="http://schemas.microsoft.com/office/drawing/2014/main" val="3600586583"/>
                        </a:ext>
                      </a:extLst>
                    </a:gridCol>
                    <a:gridCol w="1791970">
                      <a:extLst>
                        <a:ext uri="{9D8B030D-6E8A-4147-A177-3AD203B41FA5}">
                          <a16:colId xmlns:a16="http://schemas.microsoft.com/office/drawing/2014/main" val="1534014712"/>
                        </a:ext>
                      </a:extLst>
                    </a:gridCol>
                  </a:tblGrid>
                  <a:tr h="370840">
                    <a:tc>
                      <a:txBody>
                        <a:bodyPr/>
                        <a:lstStyle/>
                        <a:p>
                          <a:pPr algn="ctr"/>
                          <a:r>
                            <a:rPr lang="en-US" b="1" dirty="0">
                              <a:solidFill>
                                <a:sysClr val="windowText" lastClr="000000"/>
                              </a:solidFill>
                            </a:rPr>
                            <a:t>Trial</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00000" t="-6897" r="-301418" b="-41034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98592" t="-6897" r="-199296" b="-41034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300709" t="-6897" r="-100709" b="-41034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400709" t="-6897" r="-709" b="-410345"/>
                          </a:stretch>
                        </a:blipFill>
                      </a:tcPr>
                    </a:tc>
                    <a:extLst>
                      <a:ext uri="{0D108BD9-81ED-4DB2-BD59-A6C34878D82A}">
                        <a16:rowId xmlns:a16="http://schemas.microsoft.com/office/drawing/2014/main" val="3970652960"/>
                      </a:ext>
                    </a:extLst>
                  </a:tr>
                  <a:tr h="370840">
                    <a:tc>
                      <a:txBody>
                        <a:bodyPr/>
                        <a:lstStyle/>
                        <a:p>
                          <a:pPr algn="ctr"/>
                          <a:r>
                            <a:rPr lang="en-US" dirty="0">
                              <a:solidFill>
                                <a:sysClr val="windowText" lastClr="000000"/>
                              </a:solidFill>
                            </a:rPr>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0.5</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51901121"/>
                      </a:ext>
                    </a:extLst>
                  </a:tr>
                  <a:tr h="370840">
                    <a:tc>
                      <a:txBody>
                        <a:bodyPr/>
                        <a:lstStyle/>
                        <a:p>
                          <a:pPr algn="ct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7189643"/>
                      </a:ext>
                    </a:extLst>
                  </a:tr>
                  <a:tr h="370840">
                    <a:tc>
                      <a:txBody>
                        <a:bodyPr/>
                        <a:lstStyle/>
                        <a:p>
                          <a:pPr algn="ct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9523161"/>
                      </a:ext>
                    </a:extLst>
                  </a:tr>
                  <a:tr h="370840">
                    <a:tc>
                      <a:txBody>
                        <a:bodyPr/>
                        <a:lstStyle/>
                        <a:p>
                          <a:pPr algn="ct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1961839"/>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88C9F9-0EFA-0219-B576-06BB02D661F5}"/>
                  </a:ext>
                </a:extLst>
              </p:cNvPr>
              <p:cNvSpPr txBox="1"/>
              <p:nvPr/>
            </p:nvSpPr>
            <p:spPr>
              <a:xfrm>
                <a:off x="8986838" y="44976"/>
                <a:ext cx="3205162" cy="1938992"/>
              </a:xfrm>
              <a:prstGeom prst="rect">
                <a:avLst/>
              </a:prstGeom>
              <a:noFill/>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𝛿</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𝑟</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sub>
                      </m:sSub>
                    </m:oMath>
                  </m:oMathPara>
                </a14:m>
                <a:endParaRPr lang="en-CA" sz="2400" b="0" i="1" dirty="0"/>
              </a:p>
              <a:p>
                <a:pPr marL="0" indent="0">
                  <a:buNone/>
                </a:pPr>
                <a:endParaRPr lang="en-CA"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r>
                        <a:rPr lang="en-CA" sz="2400" b="0" i="1" smtClean="0">
                          <a:latin typeface="Cambria Math" panose="02040503050406030204" pitchFamily="18" charset="0"/>
                        </a:rPr>
                        <m:t>𝛼</m:t>
                      </m:r>
                      <m:r>
                        <a:rPr lang="en-CA" sz="2400" b="0" i="1" smtClean="0">
                          <a:latin typeface="Cambria Math" panose="02040503050406030204" pitchFamily="18" charset="0"/>
                        </a:rPr>
                        <m:t> ∙ </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𝛿</m:t>
                          </m:r>
                        </m:e>
                        <m:sub>
                          <m:r>
                            <a:rPr lang="en-CA" sz="2400" b="0" i="1" smtClean="0">
                              <a:latin typeface="Cambria Math" panose="02040503050406030204" pitchFamily="18" charset="0"/>
                            </a:rPr>
                            <m:t>𝑡</m:t>
                          </m:r>
                        </m:sub>
                      </m:sSub>
                    </m:oMath>
                  </m:oMathPara>
                </a14:m>
                <a:endParaRPr lang="en-CA" sz="2400" b="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𝛼</m:t>
                      </m:r>
                      <m:r>
                        <a:rPr lang="en-CA" sz="2400" b="0" i="1" smtClean="0">
                          <a:latin typeface="Cambria Math" panose="02040503050406030204" pitchFamily="18" charset="0"/>
                        </a:rPr>
                        <m:t>=0.5</m:t>
                      </m:r>
                    </m:oMath>
                  </m:oMathPara>
                </a14:m>
                <a:endParaRPr lang="en-US" sz="2400" dirty="0"/>
              </a:p>
            </p:txBody>
          </p:sp>
        </mc:Choice>
        <mc:Fallback xmlns="">
          <p:sp>
            <p:nvSpPr>
              <p:cNvPr id="5" name="TextBox 4">
                <a:extLst>
                  <a:ext uri="{FF2B5EF4-FFF2-40B4-BE49-F238E27FC236}">
                    <a16:creationId xmlns:a16="http://schemas.microsoft.com/office/drawing/2014/main" id="{2188C9F9-0EFA-0219-B576-06BB02D661F5}"/>
                  </a:ext>
                </a:extLst>
              </p:cNvPr>
              <p:cNvSpPr txBox="1">
                <a:spLocks noRot="1" noChangeAspect="1" noMove="1" noResize="1" noEditPoints="1" noAdjustHandles="1" noChangeArrowheads="1" noChangeShapeType="1" noTextEdit="1"/>
              </p:cNvSpPr>
              <p:nvPr/>
            </p:nvSpPr>
            <p:spPr>
              <a:xfrm>
                <a:off x="8986838" y="44976"/>
                <a:ext cx="3205162" cy="193899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92527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CA" dirty="0"/>
              <a:t>Extending the example</a:t>
            </a:r>
            <a:endParaRPr lang="en-US" dirty="0"/>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546600"/>
          </a:xfrm>
        </p:spPr>
        <p:txBody>
          <a:bodyPr>
            <a:normAutofit/>
          </a:bodyPr>
          <a:lstStyle/>
          <a:p>
            <a:r>
              <a:rPr lang="en-CA" b="0" dirty="0"/>
              <a:t>Let’s extend our example over many trials</a:t>
            </a:r>
          </a:p>
          <a:p>
            <a:pPr marL="0" indent="0">
              <a:buNone/>
            </a:pPr>
            <a:endParaRPr lang="en-US"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49C8A3BF-77B5-E90A-FB9E-A5E4F3113CB0}"/>
                  </a:ext>
                </a:extLst>
              </p:cNvPr>
              <p:cNvGraphicFramePr>
                <a:graphicFrameLocks noGrp="1"/>
              </p:cNvGraphicFramePr>
              <p:nvPr>
                <p:extLst>
                  <p:ext uri="{D42A27DB-BD31-4B8C-83A1-F6EECF244321}">
                    <p14:modId xmlns:p14="http://schemas.microsoft.com/office/powerpoint/2010/main" val="1609427418"/>
                  </p:ext>
                </p:extLst>
              </p:nvPr>
            </p:nvGraphicFramePr>
            <p:xfrm>
              <a:off x="1616075" y="3171825"/>
              <a:ext cx="8959850" cy="1854200"/>
            </p:xfrm>
            <a:graphic>
              <a:graphicData uri="http://schemas.openxmlformats.org/drawingml/2006/table">
                <a:tbl>
                  <a:tblPr firstRow="1" bandRow="1">
                    <a:tableStyleId>{5C22544A-7EE6-4342-B048-85BDC9FD1C3A}</a:tableStyleId>
                  </a:tblPr>
                  <a:tblGrid>
                    <a:gridCol w="1791970">
                      <a:extLst>
                        <a:ext uri="{9D8B030D-6E8A-4147-A177-3AD203B41FA5}">
                          <a16:colId xmlns:a16="http://schemas.microsoft.com/office/drawing/2014/main" val="864084033"/>
                        </a:ext>
                      </a:extLst>
                    </a:gridCol>
                    <a:gridCol w="1791970">
                      <a:extLst>
                        <a:ext uri="{9D8B030D-6E8A-4147-A177-3AD203B41FA5}">
                          <a16:colId xmlns:a16="http://schemas.microsoft.com/office/drawing/2014/main" val="2187298165"/>
                        </a:ext>
                      </a:extLst>
                    </a:gridCol>
                    <a:gridCol w="1791970">
                      <a:extLst>
                        <a:ext uri="{9D8B030D-6E8A-4147-A177-3AD203B41FA5}">
                          <a16:colId xmlns:a16="http://schemas.microsoft.com/office/drawing/2014/main" val="3694715597"/>
                        </a:ext>
                      </a:extLst>
                    </a:gridCol>
                    <a:gridCol w="1791970">
                      <a:extLst>
                        <a:ext uri="{9D8B030D-6E8A-4147-A177-3AD203B41FA5}">
                          <a16:colId xmlns:a16="http://schemas.microsoft.com/office/drawing/2014/main" val="3600586583"/>
                        </a:ext>
                      </a:extLst>
                    </a:gridCol>
                    <a:gridCol w="1791970">
                      <a:extLst>
                        <a:ext uri="{9D8B030D-6E8A-4147-A177-3AD203B41FA5}">
                          <a16:colId xmlns:a16="http://schemas.microsoft.com/office/drawing/2014/main" val="1534014712"/>
                        </a:ext>
                      </a:extLst>
                    </a:gridCol>
                  </a:tblGrid>
                  <a:tr h="370840">
                    <a:tc>
                      <a:txBody>
                        <a:bodyPr/>
                        <a:lstStyle/>
                        <a:p>
                          <a:pPr algn="ctr"/>
                          <a:r>
                            <a:rPr lang="en-US" b="1" dirty="0">
                              <a:solidFill>
                                <a:sysClr val="windowText" lastClr="000000"/>
                              </a:solidFill>
                            </a:rPr>
                            <a:t>Trial</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𝑽</m:t>
                                    </m:r>
                                  </m:e>
                                  <m:sub>
                                    <m:r>
                                      <a:rPr lang="en-CA" b="1" i="1" smtClean="0">
                                        <a:solidFill>
                                          <a:sysClr val="windowText" lastClr="000000"/>
                                        </a:solidFill>
                                        <a:latin typeface="Cambria Math" panose="02040503050406030204" pitchFamily="18" charset="0"/>
                                      </a:rPr>
                                      <m:t>𝒕</m:t>
                                    </m:r>
                                  </m:sub>
                                </m:sSub>
                              </m:oMath>
                            </m:oMathPara>
                          </a14:m>
                          <a:endParaRPr lang="en-US"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𝒓</m:t>
                                    </m:r>
                                  </m:e>
                                  <m:sub>
                                    <m:r>
                                      <a:rPr lang="en-CA" b="1" i="1" smtClean="0">
                                        <a:solidFill>
                                          <a:sysClr val="windowText" lastClr="000000"/>
                                        </a:solidFill>
                                        <a:latin typeface="Cambria Math" panose="02040503050406030204" pitchFamily="18" charset="0"/>
                                      </a:rPr>
                                      <m:t>𝒕</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𝜹</m:t>
                                    </m:r>
                                  </m:e>
                                  <m:sub>
                                    <m:r>
                                      <a:rPr lang="en-CA" b="1" i="1" smtClean="0">
                                        <a:solidFill>
                                          <a:sysClr val="windowText" lastClr="000000"/>
                                        </a:solidFill>
                                        <a:latin typeface="Cambria Math" panose="02040503050406030204" pitchFamily="18" charset="0"/>
                                      </a:rPr>
                                      <m:t>𝒕</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𝑽</m:t>
                                    </m:r>
                                  </m:e>
                                  <m:sub>
                                    <m:r>
                                      <a:rPr lang="en-CA" b="1" i="1" smtClean="0">
                                        <a:solidFill>
                                          <a:sysClr val="windowText" lastClr="000000"/>
                                        </a:solidFill>
                                        <a:latin typeface="Cambria Math" panose="02040503050406030204" pitchFamily="18" charset="0"/>
                                      </a:rPr>
                                      <m:t>𝒕</m:t>
                                    </m:r>
                                    <m:r>
                                      <a:rPr lang="en-CA" b="1" i="1" smtClean="0">
                                        <a:solidFill>
                                          <a:sysClr val="windowText" lastClr="000000"/>
                                        </a:solidFill>
                                        <a:latin typeface="Cambria Math" panose="02040503050406030204" pitchFamily="18" charset="0"/>
                                      </a:rPr>
                                      <m:t>+</m:t>
                                    </m:r>
                                    <m:r>
                                      <a:rPr lang="en-CA" b="1" i="1" smtClean="0">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0652960"/>
                      </a:ext>
                    </a:extLst>
                  </a:tr>
                  <a:tr h="370840">
                    <a:tc>
                      <a:txBody>
                        <a:bodyPr/>
                        <a:lstStyle/>
                        <a:p>
                          <a:pPr algn="ctr"/>
                          <a:r>
                            <a:rPr lang="en-US" dirty="0">
                              <a:solidFill>
                                <a:sysClr val="windowText" lastClr="000000"/>
                              </a:solidFill>
                            </a:rPr>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0.5</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51901121"/>
                      </a:ext>
                    </a:extLst>
                  </a:tr>
                  <a:tr h="370840">
                    <a:tc>
                      <a:txBody>
                        <a:bodyPr/>
                        <a:lstStyle/>
                        <a:p>
                          <a:pPr algn="ctr"/>
                          <a:r>
                            <a:rPr lang="en-US" dirty="0">
                              <a:solidFill>
                                <a:sysClr val="windowText" lastClr="000000"/>
                              </a:solidFill>
                            </a:rPr>
                            <a:t>2</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0.75</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7189643"/>
                      </a:ext>
                    </a:extLst>
                  </a:tr>
                  <a:tr h="370840">
                    <a:tc>
                      <a:txBody>
                        <a:bodyPr/>
                        <a:lstStyle/>
                        <a:p>
                          <a:pPr algn="ct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9523161"/>
                      </a:ext>
                    </a:extLst>
                  </a:tr>
                  <a:tr h="370840">
                    <a:tc>
                      <a:txBody>
                        <a:bodyPr/>
                        <a:lstStyle/>
                        <a:p>
                          <a:pPr algn="ct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1961839"/>
                      </a:ext>
                    </a:extLst>
                  </a:tr>
                </a:tbl>
              </a:graphicData>
            </a:graphic>
          </p:graphicFrame>
        </mc:Choice>
        <mc:Fallback xmlns="">
          <p:graphicFrame>
            <p:nvGraphicFramePr>
              <p:cNvPr id="4" name="Table 3">
                <a:extLst>
                  <a:ext uri="{FF2B5EF4-FFF2-40B4-BE49-F238E27FC236}">
                    <a16:creationId xmlns:a16="http://schemas.microsoft.com/office/drawing/2014/main" id="{49C8A3BF-77B5-E90A-FB9E-A5E4F3113CB0}"/>
                  </a:ext>
                </a:extLst>
              </p:cNvPr>
              <p:cNvGraphicFramePr>
                <a:graphicFrameLocks noGrp="1"/>
              </p:cNvGraphicFramePr>
              <p:nvPr>
                <p:extLst>
                  <p:ext uri="{D42A27DB-BD31-4B8C-83A1-F6EECF244321}">
                    <p14:modId xmlns:p14="http://schemas.microsoft.com/office/powerpoint/2010/main" val="1609427418"/>
                  </p:ext>
                </p:extLst>
              </p:nvPr>
            </p:nvGraphicFramePr>
            <p:xfrm>
              <a:off x="1616075" y="3171825"/>
              <a:ext cx="8959850" cy="1854200"/>
            </p:xfrm>
            <a:graphic>
              <a:graphicData uri="http://schemas.openxmlformats.org/drawingml/2006/table">
                <a:tbl>
                  <a:tblPr firstRow="1" bandRow="1">
                    <a:tableStyleId>{5C22544A-7EE6-4342-B048-85BDC9FD1C3A}</a:tableStyleId>
                  </a:tblPr>
                  <a:tblGrid>
                    <a:gridCol w="1791970">
                      <a:extLst>
                        <a:ext uri="{9D8B030D-6E8A-4147-A177-3AD203B41FA5}">
                          <a16:colId xmlns:a16="http://schemas.microsoft.com/office/drawing/2014/main" val="864084033"/>
                        </a:ext>
                      </a:extLst>
                    </a:gridCol>
                    <a:gridCol w="1791970">
                      <a:extLst>
                        <a:ext uri="{9D8B030D-6E8A-4147-A177-3AD203B41FA5}">
                          <a16:colId xmlns:a16="http://schemas.microsoft.com/office/drawing/2014/main" val="2187298165"/>
                        </a:ext>
                      </a:extLst>
                    </a:gridCol>
                    <a:gridCol w="1791970">
                      <a:extLst>
                        <a:ext uri="{9D8B030D-6E8A-4147-A177-3AD203B41FA5}">
                          <a16:colId xmlns:a16="http://schemas.microsoft.com/office/drawing/2014/main" val="3694715597"/>
                        </a:ext>
                      </a:extLst>
                    </a:gridCol>
                    <a:gridCol w="1791970">
                      <a:extLst>
                        <a:ext uri="{9D8B030D-6E8A-4147-A177-3AD203B41FA5}">
                          <a16:colId xmlns:a16="http://schemas.microsoft.com/office/drawing/2014/main" val="3600586583"/>
                        </a:ext>
                      </a:extLst>
                    </a:gridCol>
                    <a:gridCol w="1791970">
                      <a:extLst>
                        <a:ext uri="{9D8B030D-6E8A-4147-A177-3AD203B41FA5}">
                          <a16:colId xmlns:a16="http://schemas.microsoft.com/office/drawing/2014/main" val="1534014712"/>
                        </a:ext>
                      </a:extLst>
                    </a:gridCol>
                  </a:tblGrid>
                  <a:tr h="370840">
                    <a:tc>
                      <a:txBody>
                        <a:bodyPr/>
                        <a:lstStyle/>
                        <a:p>
                          <a:pPr algn="ctr"/>
                          <a:r>
                            <a:rPr lang="en-US" b="1" dirty="0">
                              <a:solidFill>
                                <a:sysClr val="windowText" lastClr="000000"/>
                              </a:solidFill>
                            </a:rPr>
                            <a:t>Trial</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00000" t="-6897" r="-301418" b="-41034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98592" t="-6897" r="-199296" b="-41034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300709" t="-6897" r="-100709" b="-41034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400709" t="-6897" r="-709" b="-410345"/>
                          </a:stretch>
                        </a:blipFill>
                      </a:tcPr>
                    </a:tc>
                    <a:extLst>
                      <a:ext uri="{0D108BD9-81ED-4DB2-BD59-A6C34878D82A}">
                        <a16:rowId xmlns:a16="http://schemas.microsoft.com/office/drawing/2014/main" val="3970652960"/>
                      </a:ext>
                    </a:extLst>
                  </a:tr>
                  <a:tr h="370840">
                    <a:tc>
                      <a:txBody>
                        <a:bodyPr/>
                        <a:lstStyle/>
                        <a:p>
                          <a:pPr algn="ctr"/>
                          <a:r>
                            <a:rPr lang="en-US" dirty="0">
                              <a:solidFill>
                                <a:sysClr val="windowText" lastClr="000000"/>
                              </a:solidFill>
                            </a:rPr>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0.5</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51901121"/>
                      </a:ext>
                    </a:extLst>
                  </a:tr>
                  <a:tr h="370840">
                    <a:tc>
                      <a:txBody>
                        <a:bodyPr/>
                        <a:lstStyle/>
                        <a:p>
                          <a:pPr algn="ctr"/>
                          <a:r>
                            <a:rPr lang="en-US" dirty="0">
                              <a:solidFill>
                                <a:sysClr val="windowText" lastClr="000000"/>
                              </a:solidFill>
                            </a:rPr>
                            <a:t>2</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0.75</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7189643"/>
                      </a:ext>
                    </a:extLst>
                  </a:tr>
                  <a:tr h="370840">
                    <a:tc>
                      <a:txBody>
                        <a:bodyPr/>
                        <a:lstStyle/>
                        <a:p>
                          <a:pPr algn="ct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9523161"/>
                      </a:ext>
                    </a:extLst>
                  </a:tr>
                  <a:tr h="370840">
                    <a:tc>
                      <a:txBody>
                        <a:bodyPr/>
                        <a:lstStyle/>
                        <a:p>
                          <a:pPr algn="ct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1961839"/>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88C9F9-0EFA-0219-B576-06BB02D661F5}"/>
                  </a:ext>
                </a:extLst>
              </p:cNvPr>
              <p:cNvSpPr txBox="1"/>
              <p:nvPr/>
            </p:nvSpPr>
            <p:spPr>
              <a:xfrm>
                <a:off x="8986838" y="44976"/>
                <a:ext cx="3205162" cy="1938992"/>
              </a:xfrm>
              <a:prstGeom prst="rect">
                <a:avLst/>
              </a:prstGeom>
              <a:noFill/>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𝛿</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𝑟</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sub>
                      </m:sSub>
                    </m:oMath>
                  </m:oMathPara>
                </a14:m>
                <a:endParaRPr lang="en-CA" sz="2400" b="0" i="1" dirty="0"/>
              </a:p>
              <a:p>
                <a:pPr marL="0" indent="0">
                  <a:buNone/>
                </a:pPr>
                <a:endParaRPr lang="en-CA"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r>
                        <a:rPr lang="en-CA" sz="2400" b="0" i="1" smtClean="0">
                          <a:latin typeface="Cambria Math" panose="02040503050406030204" pitchFamily="18" charset="0"/>
                        </a:rPr>
                        <m:t>𝛼</m:t>
                      </m:r>
                      <m:r>
                        <a:rPr lang="en-CA" sz="2400" b="0" i="1" smtClean="0">
                          <a:latin typeface="Cambria Math" panose="02040503050406030204" pitchFamily="18" charset="0"/>
                        </a:rPr>
                        <m:t> ∙ </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𝛿</m:t>
                          </m:r>
                        </m:e>
                        <m:sub>
                          <m:r>
                            <a:rPr lang="en-CA" sz="2400" b="0" i="1" smtClean="0">
                              <a:latin typeface="Cambria Math" panose="02040503050406030204" pitchFamily="18" charset="0"/>
                            </a:rPr>
                            <m:t>𝑡</m:t>
                          </m:r>
                        </m:sub>
                      </m:sSub>
                    </m:oMath>
                  </m:oMathPara>
                </a14:m>
                <a:endParaRPr lang="en-CA" sz="2400" b="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𝛼</m:t>
                      </m:r>
                      <m:r>
                        <a:rPr lang="en-CA" sz="2400" b="0" i="1" smtClean="0">
                          <a:latin typeface="Cambria Math" panose="02040503050406030204" pitchFamily="18" charset="0"/>
                        </a:rPr>
                        <m:t>=0.5</m:t>
                      </m:r>
                    </m:oMath>
                  </m:oMathPara>
                </a14:m>
                <a:endParaRPr lang="en-US" sz="2400" dirty="0"/>
              </a:p>
            </p:txBody>
          </p:sp>
        </mc:Choice>
        <mc:Fallback xmlns="">
          <p:sp>
            <p:nvSpPr>
              <p:cNvPr id="5" name="TextBox 4">
                <a:extLst>
                  <a:ext uri="{FF2B5EF4-FFF2-40B4-BE49-F238E27FC236}">
                    <a16:creationId xmlns:a16="http://schemas.microsoft.com/office/drawing/2014/main" id="{2188C9F9-0EFA-0219-B576-06BB02D661F5}"/>
                  </a:ext>
                </a:extLst>
              </p:cNvPr>
              <p:cNvSpPr txBox="1">
                <a:spLocks noRot="1" noChangeAspect="1" noMove="1" noResize="1" noEditPoints="1" noAdjustHandles="1" noChangeArrowheads="1" noChangeShapeType="1" noTextEdit="1"/>
              </p:cNvSpPr>
              <p:nvPr/>
            </p:nvSpPr>
            <p:spPr>
              <a:xfrm>
                <a:off x="8986838" y="44976"/>
                <a:ext cx="3205162" cy="193899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2181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CA" dirty="0"/>
              <a:t>Extending the example</a:t>
            </a:r>
            <a:endParaRPr lang="en-US" dirty="0"/>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546600"/>
          </a:xfrm>
        </p:spPr>
        <p:txBody>
          <a:bodyPr>
            <a:normAutofit/>
          </a:bodyPr>
          <a:lstStyle/>
          <a:p>
            <a:r>
              <a:rPr lang="en-CA" b="0" dirty="0"/>
              <a:t>Let’s extend our example over many trials</a:t>
            </a:r>
          </a:p>
          <a:p>
            <a:pPr marL="0" indent="0">
              <a:buNone/>
            </a:pPr>
            <a:endParaRPr lang="en-US"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49C8A3BF-77B5-E90A-FB9E-A5E4F3113CB0}"/>
                  </a:ext>
                </a:extLst>
              </p:cNvPr>
              <p:cNvGraphicFramePr>
                <a:graphicFrameLocks noGrp="1"/>
              </p:cNvGraphicFramePr>
              <p:nvPr>
                <p:extLst>
                  <p:ext uri="{D42A27DB-BD31-4B8C-83A1-F6EECF244321}">
                    <p14:modId xmlns:p14="http://schemas.microsoft.com/office/powerpoint/2010/main" val="3469097530"/>
                  </p:ext>
                </p:extLst>
              </p:nvPr>
            </p:nvGraphicFramePr>
            <p:xfrm>
              <a:off x="1616075" y="3171825"/>
              <a:ext cx="8959850" cy="1854200"/>
            </p:xfrm>
            <a:graphic>
              <a:graphicData uri="http://schemas.openxmlformats.org/drawingml/2006/table">
                <a:tbl>
                  <a:tblPr firstRow="1" bandRow="1">
                    <a:tableStyleId>{5C22544A-7EE6-4342-B048-85BDC9FD1C3A}</a:tableStyleId>
                  </a:tblPr>
                  <a:tblGrid>
                    <a:gridCol w="1791970">
                      <a:extLst>
                        <a:ext uri="{9D8B030D-6E8A-4147-A177-3AD203B41FA5}">
                          <a16:colId xmlns:a16="http://schemas.microsoft.com/office/drawing/2014/main" val="864084033"/>
                        </a:ext>
                      </a:extLst>
                    </a:gridCol>
                    <a:gridCol w="1791970">
                      <a:extLst>
                        <a:ext uri="{9D8B030D-6E8A-4147-A177-3AD203B41FA5}">
                          <a16:colId xmlns:a16="http://schemas.microsoft.com/office/drawing/2014/main" val="2187298165"/>
                        </a:ext>
                      </a:extLst>
                    </a:gridCol>
                    <a:gridCol w="1791970">
                      <a:extLst>
                        <a:ext uri="{9D8B030D-6E8A-4147-A177-3AD203B41FA5}">
                          <a16:colId xmlns:a16="http://schemas.microsoft.com/office/drawing/2014/main" val="3694715597"/>
                        </a:ext>
                      </a:extLst>
                    </a:gridCol>
                    <a:gridCol w="1791970">
                      <a:extLst>
                        <a:ext uri="{9D8B030D-6E8A-4147-A177-3AD203B41FA5}">
                          <a16:colId xmlns:a16="http://schemas.microsoft.com/office/drawing/2014/main" val="3600586583"/>
                        </a:ext>
                      </a:extLst>
                    </a:gridCol>
                    <a:gridCol w="1791970">
                      <a:extLst>
                        <a:ext uri="{9D8B030D-6E8A-4147-A177-3AD203B41FA5}">
                          <a16:colId xmlns:a16="http://schemas.microsoft.com/office/drawing/2014/main" val="1534014712"/>
                        </a:ext>
                      </a:extLst>
                    </a:gridCol>
                  </a:tblGrid>
                  <a:tr h="370840">
                    <a:tc>
                      <a:txBody>
                        <a:bodyPr/>
                        <a:lstStyle/>
                        <a:p>
                          <a:pPr algn="ctr"/>
                          <a:r>
                            <a:rPr lang="en-US" b="1" dirty="0">
                              <a:solidFill>
                                <a:sysClr val="windowText" lastClr="000000"/>
                              </a:solidFill>
                            </a:rPr>
                            <a:t>Trial</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𝑽</m:t>
                                    </m:r>
                                  </m:e>
                                  <m:sub>
                                    <m:r>
                                      <a:rPr lang="en-CA" b="1" i="1" smtClean="0">
                                        <a:solidFill>
                                          <a:sysClr val="windowText" lastClr="000000"/>
                                        </a:solidFill>
                                        <a:latin typeface="Cambria Math" panose="02040503050406030204" pitchFamily="18" charset="0"/>
                                      </a:rPr>
                                      <m:t>𝒕</m:t>
                                    </m:r>
                                  </m:sub>
                                </m:sSub>
                              </m:oMath>
                            </m:oMathPara>
                          </a14:m>
                          <a:endParaRPr lang="en-US"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𝒓</m:t>
                                    </m:r>
                                  </m:e>
                                  <m:sub>
                                    <m:r>
                                      <a:rPr lang="en-CA" b="1" i="1" smtClean="0">
                                        <a:solidFill>
                                          <a:sysClr val="windowText" lastClr="000000"/>
                                        </a:solidFill>
                                        <a:latin typeface="Cambria Math" panose="02040503050406030204" pitchFamily="18" charset="0"/>
                                      </a:rPr>
                                      <m:t>𝒕</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𝜹</m:t>
                                    </m:r>
                                  </m:e>
                                  <m:sub>
                                    <m:r>
                                      <a:rPr lang="en-CA" b="1" i="1" smtClean="0">
                                        <a:solidFill>
                                          <a:sysClr val="windowText" lastClr="000000"/>
                                        </a:solidFill>
                                        <a:latin typeface="Cambria Math" panose="02040503050406030204" pitchFamily="18" charset="0"/>
                                      </a:rPr>
                                      <m:t>𝒕</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𝑽</m:t>
                                    </m:r>
                                  </m:e>
                                  <m:sub>
                                    <m:r>
                                      <a:rPr lang="en-CA" b="1" i="1" smtClean="0">
                                        <a:solidFill>
                                          <a:sysClr val="windowText" lastClr="000000"/>
                                        </a:solidFill>
                                        <a:latin typeface="Cambria Math" panose="02040503050406030204" pitchFamily="18" charset="0"/>
                                      </a:rPr>
                                      <m:t>𝒕</m:t>
                                    </m:r>
                                    <m:r>
                                      <a:rPr lang="en-CA" b="1" i="1" smtClean="0">
                                        <a:solidFill>
                                          <a:sysClr val="windowText" lastClr="000000"/>
                                        </a:solidFill>
                                        <a:latin typeface="Cambria Math" panose="02040503050406030204" pitchFamily="18" charset="0"/>
                                      </a:rPr>
                                      <m:t>+</m:t>
                                    </m:r>
                                    <m:r>
                                      <a:rPr lang="en-CA" b="1" i="1" smtClean="0">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0652960"/>
                      </a:ext>
                    </a:extLst>
                  </a:tr>
                  <a:tr h="370840">
                    <a:tc>
                      <a:txBody>
                        <a:bodyPr/>
                        <a:lstStyle/>
                        <a:p>
                          <a:pPr algn="ctr"/>
                          <a:r>
                            <a:rPr lang="en-US" dirty="0">
                              <a:solidFill>
                                <a:sysClr val="windowText" lastClr="000000"/>
                              </a:solidFill>
                            </a:rPr>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0.5</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51901121"/>
                      </a:ext>
                    </a:extLst>
                  </a:tr>
                  <a:tr h="370840">
                    <a:tc>
                      <a:txBody>
                        <a:bodyPr/>
                        <a:lstStyle/>
                        <a:p>
                          <a:pPr algn="ctr"/>
                          <a:r>
                            <a:rPr lang="en-US">
                              <a:solidFill>
                                <a:sysClr val="windowText" lastClr="000000"/>
                              </a:solidFill>
                            </a:rPr>
                            <a:t>2</a:t>
                          </a: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1</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0.75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7189643"/>
                      </a:ext>
                    </a:extLst>
                  </a:tr>
                  <a:tr h="370840">
                    <a:tc>
                      <a:txBody>
                        <a:bodyPr/>
                        <a:lstStyle/>
                        <a:p>
                          <a:pPr algn="ctr"/>
                          <a:r>
                            <a:rPr lang="en-US" dirty="0">
                              <a:solidFill>
                                <a:sysClr val="windowText" lastClr="000000"/>
                              </a:solidFill>
                            </a:rPr>
                            <a:t>3</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0.75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1</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0.25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0.875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9523161"/>
                      </a:ext>
                    </a:extLst>
                  </a:tr>
                  <a:tr h="370840">
                    <a:tc>
                      <a:txBody>
                        <a:bodyPr/>
                        <a:lstStyle/>
                        <a:p>
                          <a:pPr algn="ctr"/>
                          <a:r>
                            <a:rPr lang="en-US">
                              <a:solidFill>
                                <a:sysClr val="windowText" lastClr="000000"/>
                              </a:solidFill>
                            </a:rPr>
                            <a:t>…</a:t>
                          </a: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1961839"/>
                      </a:ext>
                    </a:extLst>
                  </a:tr>
                </a:tbl>
              </a:graphicData>
            </a:graphic>
          </p:graphicFrame>
        </mc:Choice>
        <mc:Fallback xmlns="">
          <p:graphicFrame>
            <p:nvGraphicFramePr>
              <p:cNvPr id="4" name="Table 3">
                <a:extLst>
                  <a:ext uri="{FF2B5EF4-FFF2-40B4-BE49-F238E27FC236}">
                    <a16:creationId xmlns:a16="http://schemas.microsoft.com/office/drawing/2014/main" id="{49C8A3BF-77B5-E90A-FB9E-A5E4F3113CB0}"/>
                  </a:ext>
                </a:extLst>
              </p:cNvPr>
              <p:cNvGraphicFramePr>
                <a:graphicFrameLocks noGrp="1"/>
              </p:cNvGraphicFramePr>
              <p:nvPr>
                <p:extLst>
                  <p:ext uri="{D42A27DB-BD31-4B8C-83A1-F6EECF244321}">
                    <p14:modId xmlns:p14="http://schemas.microsoft.com/office/powerpoint/2010/main" val="3469097530"/>
                  </p:ext>
                </p:extLst>
              </p:nvPr>
            </p:nvGraphicFramePr>
            <p:xfrm>
              <a:off x="1616075" y="3171825"/>
              <a:ext cx="8959850" cy="1854200"/>
            </p:xfrm>
            <a:graphic>
              <a:graphicData uri="http://schemas.openxmlformats.org/drawingml/2006/table">
                <a:tbl>
                  <a:tblPr firstRow="1" bandRow="1">
                    <a:tableStyleId>{5C22544A-7EE6-4342-B048-85BDC9FD1C3A}</a:tableStyleId>
                  </a:tblPr>
                  <a:tblGrid>
                    <a:gridCol w="1791970">
                      <a:extLst>
                        <a:ext uri="{9D8B030D-6E8A-4147-A177-3AD203B41FA5}">
                          <a16:colId xmlns:a16="http://schemas.microsoft.com/office/drawing/2014/main" val="864084033"/>
                        </a:ext>
                      </a:extLst>
                    </a:gridCol>
                    <a:gridCol w="1791970">
                      <a:extLst>
                        <a:ext uri="{9D8B030D-6E8A-4147-A177-3AD203B41FA5}">
                          <a16:colId xmlns:a16="http://schemas.microsoft.com/office/drawing/2014/main" val="2187298165"/>
                        </a:ext>
                      </a:extLst>
                    </a:gridCol>
                    <a:gridCol w="1791970">
                      <a:extLst>
                        <a:ext uri="{9D8B030D-6E8A-4147-A177-3AD203B41FA5}">
                          <a16:colId xmlns:a16="http://schemas.microsoft.com/office/drawing/2014/main" val="3694715597"/>
                        </a:ext>
                      </a:extLst>
                    </a:gridCol>
                    <a:gridCol w="1791970">
                      <a:extLst>
                        <a:ext uri="{9D8B030D-6E8A-4147-A177-3AD203B41FA5}">
                          <a16:colId xmlns:a16="http://schemas.microsoft.com/office/drawing/2014/main" val="3600586583"/>
                        </a:ext>
                      </a:extLst>
                    </a:gridCol>
                    <a:gridCol w="1791970">
                      <a:extLst>
                        <a:ext uri="{9D8B030D-6E8A-4147-A177-3AD203B41FA5}">
                          <a16:colId xmlns:a16="http://schemas.microsoft.com/office/drawing/2014/main" val="1534014712"/>
                        </a:ext>
                      </a:extLst>
                    </a:gridCol>
                  </a:tblGrid>
                  <a:tr h="370840">
                    <a:tc>
                      <a:txBody>
                        <a:bodyPr/>
                        <a:lstStyle/>
                        <a:p>
                          <a:pPr algn="ctr"/>
                          <a:r>
                            <a:rPr lang="en-US" b="1" dirty="0">
                              <a:solidFill>
                                <a:sysClr val="windowText" lastClr="000000"/>
                              </a:solidFill>
                            </a:rPr>
                            <a:t>Trial</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00000" t="-6897" r="-301418" b="-43448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98592" t="-6897" r="-199296" b="-43448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300709" t="-6897" r="-100709" b="-43448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400709" t="-6897" r="-709" b="-434483"/>
                          </a:stretch>
                        </a:blipFill>
                      </a:tcPr>
                    </a:tc>
                    <a:extLst>
                      <a:ext uri="{0D108BD9-81ED-4DB2-BD59-A6C34878D82A}">
                        <a16:rowId xmlns:a16="http://schemas.microsoft.com/office/drawing/2014/main" val="3970652960"/>
                      </a:ext>
                    </a:extLst>
                  </a:tr>
                  <a:tr h="370840">
                    <a:tc>
                      <a:txBody>
                        <a:bodyPr/>
                        <a:lstStyle/>
                        <a:p>
                          <a:pPr algn="ctr"/>
                          <a:r>
                            <a:rPr lang="en-US" dirty="0">
                              <a:solidFill>
                                <a:sysClr val="windowText" lastClr="000000"/>
                              </a:solidFill>
                            </a:rPr>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0.5</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51901121"/>
                      </a:ext>
                    </a:extLst>
                  </a:tr>
                  <a:tr h="370840">
                    <a:tc>
                      <a:txBody>
                        <a:bodyPr/>
                        <a:lstStyle/>
                        <a:p>
                          <a:pPr algn="ctr"/>
                          <a:r>
                            <a:rPr lang="en-US">
                              <a:solidFill>
                                <a:sysClr val="windowText" lastClr="000000"/>
                              </a:solidFill>
                            </a:rPr>
                            <a:t>2</a:t>
                          </a: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1</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0.75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7189643"/>
                      </a:ext>
                    </a:extLst>
                  </a:tr>
                  <a:tr h="370840">
                    <a:tc>
                      <a:txBody>
                        <a:bodyPr/>
                        <a:lstStyle/>
                        <a:p>
                          <a:pPr algn="ctr"/>
                          <a:r>
                            <a:rPr lang="en-US" dirty="0">
                              <a:solidFill>
                                <a:sysClr val="windowText" lastClr="000000"/>
                              </a:solidFill>
                            </a:rPr>
                            <a:t>3</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0.75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1</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0.25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0.875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9523161"/>
                      </a:ext>
                    </a:extLst>
                  </a:tr>
                  <a:tr h="370840">
                    <a:tc>
                      <a:txBody>
                        <a:bodyPr/>
                        <a:lstStyle/>
                        <a:p>
                          <a:pPr algn="ctr"/>
                          <a:r>
                            <a:rPr lang="en-US">
                              <a:solidFill>
                                <a:sysClr val="windowText" lastClr="000000"/>
                              </a:solidFill>
                            </a:rPr>
                            <a:t>…</a:t>
                          </a: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1961839"/>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88C9F9-0EFA-0219-B576-06BB02D661F5}"/>
                  </a:ext>
                </a:extLst>
              </p:cNvPr>
              <p:cNvSpPr txBox="1"/>
              <p:nvPr/>
            </p:nvSpPr>
            <p:spPr>
              <a:xfrm>
                <a:off x="8986838" y="44976"/>
                <a:ext cx="3205162" cy="1938992"/>
              </a:xfrm>
              <a:prstGeom prst="rect">
                <a:avLst/>
              </a:prstGeom>
              <a:noFill/>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𝛿</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𝑟</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sub>
                      </m:sSub>
                    </m:oMath>
                  </m:oMathPara>
                </a14:m>
                <a:endParaRPr lang="en-CA" sz="2400" b="0" i="1" dirty="0"/>
              </a:p>
              <a:p>
                <a:pPr marL="0" indent="0">
                  <a:buNone/>
                </a:pPr>
                <a:endParaRPr lang="en-CA"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r>
                        <a:rPr lang="en-CA" sz="2400" b="0" i="1" smtClean="0">
                          <a:latin typeface="Cambria Math" panose="02040503050406030204" pitchFamily="18" charset="0"/>
                        </a:rPr>
                        <m:t>𝛼</m:t>
                      </m:r>
                      <m:r>
                        <a:rPr lang="en-CA" sz="2400" b="0" i="1" smtClean="0">
                          <a:latin typeface="Cambria Math" panose="02040503050406030204" pitchFamily="18" charset="0"/>
                        </a:rPr>
                        <m:t> ∙ </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𝛿</m:t>
                          </m:r>
                        </m:e>
                        <m:sub>
                          <m:r>
                            <a:rPr lang="en-CA" sz="2400" b="0" i="1" smtClean="0">
                              <a:latin typeface="Cambria Math" panose="02040503050406030204" pitchFamily="18" charset="0"/>
                            </a:rPr>
                            <m:t>𝑡</m:t>
                          </m:r>
                        </m:sub>
                      </m:sSub>
                    </m:oMath>
                  </m:oMathPara>
                </a14:m>
                <a:endParaRPr lang="en-CA" sz="2400" b="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𝛼</m:t>
                      </m:r>
                      <m:r>
                        <a:rPr lang="en-CA" sz="2400" b="0" i="1" smtClean="0">
                          <a:latin typeface="Cambria Math" panose="02040503050406030204" pitchFamily="18" charset="0"/>
                        </a:rPr>
                        <m:t>=0.5</m:t>
                      </m:r>
                    </m:oMath>
                  </m:oMathPara>
                </a14:m>
                <a:endParaRPr lang="en-US" sz="2400" dirty="0"/>
              </a:p>
            </p:txBody>
          </p:sp>
        </mc:Choice>
        <mc:Fallback xmlns="">
          <p:sp>
            <p:nvSpPr>
              <p:cNvPr id="5" name="TextBox 4">
                <a:extLst>
                  <a:ext uri="{FF2B5EF4-FFF2-40B4-BE49-F238E27FC236}">
                    <a16:creationId xmlns:a16="http://schemas.microsoft.com/office/drawing/2014/main" id="{2188C9F9-0EFA-0219-B576-06BB02D661F5}"/>
                  </a:ext>
                </a:extLst>
              </p:cNvPr>
              <p:cNvSpPr txBox="1">
                <a:spLocks noRot="1" noChangeAspect="1" noMove="1" noResize="1" noEditPoints="1" noAdjustHandles="1" noChangeArrowheads="1" noChangeShapeType="1" noTextEdit="1"/>
              </p:cNvSpPr>
              <p:nvPr/>
            </p:nvSpPr>
            <p:spPr>
              <a:xfrm>
                <a:off x="8986838" y="44976"/>
                <a:ext cx="3205162" cy="193899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72197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CA" dirty="0"/>
              <a:t>Extending the example</a:t>
            </a:r>
            <a:endParaRPr lang="en-US" dirty="0"/>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546600"/>
          </a:xfrm>
        </p:spPr>
        <p:txBody>
          <a:bodyPr>
            <a:normAutofit/>
          </a:bodyPr>
          <a:lstStyle/>
          <a:p>
            <a:r>
              <a:rPr lang="en-CA" b="0" dirty="0"/>
              <a:t>Let’s extend our example over many trials</a:t>
            </a:r>
          </a:p>
          <a:p>
            <a:pPr marL="0" indent="0">
              <a:buNone/>
            </a:pP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88C9F9-0EFA-0219-B576-06BB02D661F5}"/>
                  </a:ext>
                </a:extLst>
              </p:cNvPr>
              <p:cNvSpPr txBox="1"/>
              <p:nvPr/>
            </p:nvSpPr>
            <p:spPr>
              <a:xfrm>
                <a:off x="8986838" y="44976"/>
                <a:ext cx="3205162" cy="1938992"/>
              </a:xfrm>
              <a:prstGeom prst="rect">
                <a:avLst/>
              </a:prstGeom>
              <a:noFill/>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𝛿</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𝑟</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sub>
                      </m:sSub>
                    </m:oMath>
                  </m:oMathPara>
                </a14:m>
                <a:endParaRPr lang="en-CA" sz="2400" b="0" i="1" dirty="0"/>
              </a:p>
              <a:p>
                <a:pPr marL="0" indent="0">
                  <a:buNone/>
                </a:pPr>
                <a:endParaRPr lang="en-CA"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r>
                        <a:rPr lang="en-CA" sz="2400" b="0" i="1" smtClean="0">
                          <a:latin typeface="Cambria Math" panose="02040503050406030204" pitchFamily="18" charset="0"/>
                        </a:rPr>
                        <m:t>𝛼</m:t>
                      </m:r>
                      <m:r>
                        <a:rPr lang="en-CA" sz="2400" b="0" i="1" smtClean="0">
                          <a:latin typeface="Cambria Math" panose="02040503050406030204" pitchFamily="18" charset="0"/>
                        </a:rPr>
                        <m:t> ∙ </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𝛿</m:t>
                          </m:r>
                        </m:e>
                        <m:sub>
                          <m:r>
                            <a:rPr lang="en-CA" sz="2400" b="0" i="1" smtClean="0">
                              <a:latin typeface="Cambria Math" panose="02040503050406030204" pitchFamily="18" charset="0"/>
                            </a:rPr>
                            <m:t>𝑡</m:t>
                          </m:r>
                        </m:sub>
                      </m:sSub>
                    </m:oMath>
                  </m:oMathPara>
                </a14:m>
                <a:endParaRPr lang="en-CA" sz="2400" b="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𝛼</m:t>
                      </m:r>
                      <m:r>
                        <a:rPr lang="en-CA" sz="2400" b="0" i="1" smtClean="0">
                          <a:latin typeface="Cambria Math" panose="02040503050406030204" pitchFamily="18" charset="0"/>
                        </a:rPr>
                        <m:t>=0.5</m:t>
                      </m:r>
                    </m:oMath>
                  </m:oMathPara>
                </a14:m>
                <a:endParaRPr lang="en-US" sz="2400" dirty="0"/>
              </a:p>
            </p:txBody>
          </p:sp>
        </mc:Choice>
        <mc:Fallback xmlns="">
          <p:sp>
            <p:nvSpPr>
              <p:cNvPr id="5" name="TextBox 4">
                <a:extLst>
                  <a:ext uri="{FF2B5EF4-FFF2-40B4-BE49-F238E27FC236}">
                    <a16:creationId xmlns:a16="http://schemas.microsoft.com/office/drawing/2014/main" id="{2188C9F9-0EFA-0219-B576-06BB02D661F5}"/>
                  </a:ext>
                </a:extLst>
              </p:cNvPr>
              <p:cNvSpPr txBox="1">
                <a:spLocks noRot="1" noChangeAspect="1" noMove="1" noResize="1" noEditPoints="1" noAdjustHandles="1" noChangeArrowheads="1" noChangeShapeType="1" noTextEdit="1"/>
              </p:cNvSpPr>
              <p:nvPr/>
            </p:nvSpPr>
            <p:spPr>
              <a:xfrm>
                <a:off x="8986838" y="44976"/>
                <a:ext cx="3205162" cy="1938992"/>
              </a:xfrm>
              <a:prstGeom prst="rect">
                <a:avLst/>
              </a:prstGeom>
              <a:blipFill>
                <a:blip r:embed="rId2"/>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692F066-D95E-B549-BF21-DD52E0B69F9D}"/>
              </a:ext>
            </a:extLst>
          </p:cNvPr>
          <p:cNvPicPr>
            <a:picLocks noChangeAspect="1"/>
          </p:cNvPicPr>
          <p:nvPr/>
        </p:nvPicPr>
        <p:blipFill>
          <a:blip r:embed="rId3"/>
          <a:srcRect/>
          <a:stretch/>
        </p:blipFill>
        <p:spPr>
          <a:xfrm>
            <a:off x="262442" y="2295525"/>
            <a:ext cx="5825115" cy="4381500"/>
          </a:xfrm>
          <a:prstGeom prst="rect">
            <a:avLst/>
          </a:prstGeom>
        </p:spPr>
      </p:pic>
      <p:sp>
        <p:nvSpPr>
          <p:cNvPr id="9" name="TextBox 8">
            <a:extLst>
              <a:ext uri="{FF2B5EF4-FFF2-40B4-BE49-F238E27FC236}">
                <a16:creationId xmlns:a16="http://schemas.microsoft.com/office/drawing/2014/main" id="{C02085C8-8DF7-7E14-FFF3-992B239A3656}"/>
              </a:ext>
            </a:extLst>
          </p:cNvPr>
          <p:cNvSpPr txBox="1"/>
          <p:nvPr/>
        </p:nvSpPr>
        <p:spPr>
          <a:xfrm>
            <a:off x="6743700" y="3470612"/>
            <a:ext cx="4610100" cy="2031325"/>
          </a:xfrm>
          <a:prstGeom prst="rect">
            <a:avLst/>
          </a:prstGeom>
          <a:noFill/>
        </p:spPr>
        <p:txBody>
          <a:bodyPr wrap="square" rtlCol="0">
            <a:spAutoFit/>
          </a:bodyPr>
          <a:lstStyle/>
          <a:p>
            <a:pPr marL="342900" indent="-342900">
              <a:buFont typeface="+mj-lt"/>
              <a:buAutoNum type="arabicPeriod"/>
            </a:pPr>
            <a:r>
              <a:rPr lang="en-US" dirty="0"/>
              <a:t>As rewards are continuously reinforced, the value of the stimulus (the bell) increases to some maximal value</a:t>
            </a:r>
          </a:p>
          <a:p>
            <a:pPr marL="342900" indent="-342900">
              <a:buFont typeface="+mj-lt"/>
              <a:buAutoNum type="arabicPeriod"/>
            </a:pPr>
            <a:endParaRPr lang="en-US" dirty="0"/>
          </a:p>
          <a:p>
            <a:pPr marL="342900" indent="-342900">
              <a:buFont typeface="+mj-lt"/>
              <a:buAutoNum type="arabicPeriod"/>
            </a:pPr>
            <a:r>
              <a:rPr lang="en-US" dirty="0"/>
              <a:t>As rewards repeat, surprise decreases, reducing prediction errors and halting learning</a:t>
            </a:r>
          </a:p>
        </p:txBody>
      </p:sp>
    </p:spTree>
    <p:extLst>
      <p:ext uri="{BB962C8B-B14F-4D97-AF65-F5344CB8AC3E}">
        <p14:creationId xmlns:p14="http://schemas.microsoft.com/office/powerpoint/2010/main" val="159098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D3418C1-45EB-0C69-2423-7508CA7158C1}"/>
              </a:ext>
            </a:extLst>
          </p:cNvPr>
          <p:cNvPicPr>
            <a:picLocks noChangeAspect="1"/>
          </p:cNvPicPr>
          <p:nvPr/>
        </p:nvPicPr>
        <p:blipFill>
          <a:blip r:embed="rId2"/>
          <a:srcRect/>
          <a:stretch/>
        </p:blipFill>
        <p:spPr>
          <a:xfrm>
            <a:off x="4772179" y="930275"/>
            <a:ext cx="7409083" cy="5572919"/>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9CA4C4B-3976-4E0C-7810-E726013F024A}"/>
                  </a:ext>
                </a:extLst>
              </p:cNvPr>
              <p:cNvSpPr>
                <a:spLocks noGrp="1"/>
              </p:cNvSpPr>
              <p:nvPr>
                <p:ph type="title"/>
              </p:nvPr>
            </p:nvSpPr>
            <p:spPr/>
            <p:txBody>
              <a:bodyPr/>
              <a:lstStyle/>
              <a:p>
                <a:r>
                  <a:rPr lang="en-US" dirty="0"/>
                  <a:t>The role of </a:t>
                </a:r>
                <a14:m>
                  <m:oMath xmlns:m="http://schemas.openxmlformats.org/officeDocument/2006/math">
                    <m:r>
                      <a:rPr lang="en-CA" b="0" i="1" smtClean="0">
                        <a:latin typeface="Cambria Math" panose="02040503050406030204" pitchFamily="18" charset="0"/>
                      </a:rPr>
                      <m:t>𝛼</m:t>
                    </m:r>
                  </m:oMath>
                </a14:m>
                <a:endParaRPr lang="en-US" dirty="0"/>
              </a:p>
            </p:txBody>
          </p:sp>
        </mc:Choice>
        <mc:Fallback xmlns="">
          <p:sp>
            <p:nvSpPr>
              <p:cNvPr id="2" name="Title 1">
                <a:extLst>
                  <a:ext uri="{FF2B5EF4-FFF2-40B4-BE49-F238E27FC236}">
                    <a16:creationId xmlns:a16="http://schemas.microsoft.com/office/drawing/2014/main" id="{C9CA4C4B-3976-4E0C-7810-E726013F024A}"/>
                  </a:ext>
                </a:extLst>
              </p:cNvPr>
              <p:cNvSpPr>
                <a:spLocks noGrp="1" noRot="1" noChangeAspect="1" noMove="1" noResize="1" noEditPoints="1" noAdjustHandles="1" noChangeArrowheads="1" noChangeShapeType="1" noTextEdit="1"/>
              </p:cNvSpPr>
              <p:nvPr>
                <p:ph type="title"/>
              </p:nvPr>
            </p:nvSpPr>
            <p:spPr>
              <a:blipFill>
                <a:blip r:embed="rId3"/>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7EF8E56-4F17-3439-C07C-68EAB1C48FE1}"/>
                  </a:ext>
                </a:extLst>
              </p:cNvPr>
              <p:cNvSpPr txBox="1"/>
              <p:nvPr/>
            </p:nvSpPr>
            <p:spPr>
              <a:xfrm>
                <a:off x="151341" y="2556212"/>
                <a:ext cx="4610100" cy="3139321"/>
              </a:xfrm>
              <a:prstGeom prst="rect">
                <a:avLst/>
              </a:prstGeom>
              <a:noFill/>
            </p:spPr>
            <p:txBody>
              <a:bodyPr wrap="square" rtlCol="0">
                <a:spAutoFit/>
              </a:bodyPr>
              <a:lstStyle/>
              <a:p>
                <a:r>
                  <a:rPr lang="en-US" dirty="0"/>
                  <a:t>As </a:t>
                </a:r>
                <a14:m>
                  <m:oMath xmlns:m="http://schemas.openxmlformats.org/officeDocument/2006/math">
                    <m:r>
                      <a:rPr lang="en-CA" b="0" i="1" smtClean="0">
                        <a:latin typeface="Cambria Math" panose="02040503050406030204" pitchFamily="18" charset="0"/>
                      </a:rPr>
                      <m:t>𝛼</m:t>
                    </m:r>
                  </m:oMath>
                </a14:m>
                <a:r>
                  <a:rPr lang="en-US" dirty="0"/>
                  <a:t> increases, agents learn more quickly from past information.</a:t>
                </a:r>
              </a:p>
              <a:p>
                <a:endParaRPr lang="en-US" dirty="0"/>
              </a:p>
              <a:p>
                <a:r>
                  <a:rPr lang="en-US" dirty="0"/>
                  <a:t>When </a:t>
                </a:r>
                <a14:m>
                  <m:oMath xmlns:m="http://schemas.openxmlformats.org/officeDocument/2006/math">
                    <m:r>
                      <a:rPr lang="en-CA" b="0" i="1" smtClean="0">
                        <a:latin typeface="Cambria Math" panose="02040503050406030204" pitchFamily="18" charset="0"/>
                      </a:rPr>
                      <m:t>𝛼</m:t>
                    </m:r>
                    <m:r>
                      <a:rPr lang="en-CA" b="0" i="1" smtClean="0">
                        <a:latin typeface="Cambria Math" panose="02040503050406030204" pitchFamily="18" charset="0"/>
                      </a:rPr>
                      <m:t>=1</m:t>
                    </m:r>
                  </m:oMath>
                </a14:m>
                <a:r>
                  <a:rPr lang="en-US" dirty="0"/>
                  <a:t>, </a:t>
                </a:r>
                <a:r>
                  <a:rPr lang="en-US" i="1" dirty="0"/>
                  <a:t>all </a:t>
                </a:r>
                <a:r>
                  <a:rPr lang="en-US" dirty="0"/>
                  <a:t>information from the previous trial is incorporated into the following prediction. </a:t>
                </a:r>
              </a:p>
              <a:p>
                <a:endParaRPr lang="en-US" dirty="0"/>
              </a:p>
              <a:p>
                <a:r>
                  <a:rPr lang="en-US" dirty="0"/>
                  <a:t>When </a:t>
                </a:r>
                <a14:m>
                  <m:oMath xmlns:m="http://schemas.openxmlformats.org/officeDocument/2006/math">
                    <m:r>
                      <a:rPr lang="en-CA" b="0" i="1" smtClean="0">
                        <a:latin typeface="Cambria Math" panose="02040503050406030204" pitchFamily="18" charset="0"/>
                      </a:rPr>
                      <m:t>𝛼</m:t>
                    </m:r>
                    <m:r>
                      <a:rPr lang="en-CA" b="0" i="1" smtClean="0">
                        <a:latin typeface="Cambria Math" panose="02040503050406030204" pitchFamily="18" charset="0"/>
                      </a:rPr>
                      <m:t>=0</m:t>
                    </m:r>
                  </m:oMath>
                </a14:m>
                <a:r>
                  <a:rPr lang="en-US" dirty="0"/>
                  <a:t>, no learning occurs.</a:t>
                </a:r>
              </a:p>
              <a:p>
                <a:endParaRPr lang="en-US" dirty="0"/>
              </a:p>
              <a:p>
                <a:r>
                  <a:rPr lang="en-US" dirty="0"/>
                  <a:t> </a:t>
                </a:r>
                <a14:m>
                  <m:oMath xmlns:m="http://schemas.openxmlformats.org/officeDocument/2006/math">
                    <m:r>
                      <a:rPr lang="en-CA" b="0" i="1" smtClean="0">
                        <a:latin typeface="Cambria Math" panose="02040503050406030204" pitchFamily="18" charset="0"/>
                      </a:rPr>
                      <m:t>𝛼</m:t>
                    </m:r>
                  </m:oMath>
                </a14:m>
                <a:r>
                  <a:rPr lang="en-US" dirty="0"/>
                  <a:t> thus regulates the rate of learning from trial-to-trial—hence the “learning rate’</a:t>
                </a:r>
              </a:p>
            </p:txBody>
          </p:sp>
        </mc:Choice>
        <mc:Fallback xmlns="">
          <p:sp>
            <p:nvSpPr>
              <p:cNvPr id="10" name="TextBox 9">
                <a:extLst>
                  <a:ext uri="{FF2B5EF4-FFF2-40B4-BE49-F238E27FC236}">
                    <a16:creationId xmlns:a16="http://schemas.microsoft.com/office/drawing/2014/main" id="{17EF8E56-4F17-3439-C07C-68EAB1C48FE1}"/>
                  </a:ext>
                </a:extLst>
              </p:cNvPr>
              <p:cNvSpPr txBox="1">
                <a:spLocks noRot="1" noChangeAspect="1" noMove="1" noResize="1" noEditPoints="1" noAdjustHandles="1" noChangeArrowheads="1" noChangeShapeType="1" noTextEdit="1"/>
              </p:cNvSpPr>
              <p:nvPr/>
            </p:nvSpPr>
            <p:spPr>
              <a:xfrm>
                <a:off x="151341" y="2556212"/>
                <a:ext cx="4610100" cy="3139321"/>
              </a:xfrm>
              <a:prstGeom prst="rect">
                <a:avLst/>
              </a:prstGeom>
              <a:blipFill>
                <a:blip r:embed="rId4"/>
                <a:stretch>
                  <a:fillRect l="-1377" t="-806" r="-1102" b="-24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7DE718C-17EB-C617-7B60-C964AD87CA15}"/>
                  </a:ext>
                </a:extLst>
              </p:cNvPr>
              <p:cNvSpPr txBox="1"/>
              <p:nvPr/>
            </p:nvSpPr>
            <p:spPr>
              <a:xfrm>
                <a:off x="8986838" y="44976"/>
                <a:ext cx="3205162" cy="1200329"/>
              </a:xfrm>
              <a:prstGeom prst="rect">
                <a:avLst/>
              </a:prstGeom>
              <a:noFill/>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𝛿</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𝑟</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sub>
                      </m:sSub>
                    </m:oMath>
                  </m:oMathPara>
                </a14:m>
                <a:endParaRPr lang="en-CA" sz="2400" b="0" i="1" dirty="0"/>
              </a:p>
              <a:p>
                <a:pPr marL="0" indent="0">
                  <a:buNone/>
                </a:pPr>
                <a:endParaRPr lang="en-CA"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r>
                        <a:rPr lang="en-CA" sz="2400" b="0" i="1" smtClean="0">
                          <a:latin typeface="Cambria Math" panose="02040503050406030204" pitchFamily="18" charset="0"/>
                        </a:rPr>
                        <m:t>𝛼</m:t>
                      </m:r>
                      <m:r>
                        <a:rPr lang="en-CA" sz="2400" b="0" i="1" smtClean="0">
                          <a:latin typeface="Cambria Math" panose="02040503050406030204" pitchFamily="18" charset="0"/>
                        </a:rPr>
                        <m:t> ∙ </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𝛿</m:t>
                          </m:r>
                        </m:e>
                        <m:sub>
                          <m:r>
                            <a:rPr lang="en-CA" sz="2400" b="0" i="1" smtClean="0">
                              <a:latin typeface="Cambria Math" panose="02040503050406030204" pitchFamily="18" charset="0"/>
                            </a:rPr>
                            <m:t>𝑡</m:t>
                          </m:r>
                        </m:sub>
                      </m:sSub>
                    </m:oMath>
                  </m:oMathPara>
                </a14:m>
                <a:endParaRPr lang="en-CA" sz="2400" b="0" dirty="0"/>
              </a:p>
            </p:txBody>
          </p:sp>
        </mc:Choice>
        <mc:Fallback xmlns="">
          <p:sp>
            <p:nvSpPr>
              <p:cNvPr id="11" name="TextBox 10">
                <a:extLst>
                  <a:ext uri="{FF2B5EF4-FFF2-40B4-BE49-F238E27FC236}">
                    <a16:creationId xmlns:a16="http://schemas.microsoft.com/office/drawing/2014/main" id="{D7DE718C-17EB-C617-7B60-C964AD87CA15}"/>
                  </a:ext>
                </a:extLst>
              </p:cNvPr>
              <p:cNvSpPr txBox="1">
                <a:spLocks noRot="1" noChangeAspect="1" noMove="1" noResize="1" noEditPoints="1" noAdjustHandles="1" noChangeArrowheads="1" noChangeShapeType="1" noTextEdit="1"/>
              </p:cNvSpPr>
              <p:nvPr/>
            </p:nvSpPr>
            <p:spPr>
              <a:xfrm>
                <a:off x="8986838" y="44976"/>
                <a:ext cx="3205162" cy="1200329"/>
              </a:xfrm>
              <a:prstGeom prst="rect">
                <a:avLst/>
              </a:prstGeom>
              <a:blipFill>
                <a:blip r:embed="rId5"/>
                <a:stretch>
                  <a:fillRect b="-7368"/>
                </a:stretch>
              </a:blipFill>
            </p:spPr>
            <p:txBody>
              <a:bodyPr/>
              <a:lstStyle/>
              <a:p>
                <a:r>
                  <a:rPr lang="en-US">
                    <a:noFill/>
                  </a:rPr>
                  <a:t> </a:t>
                </a:r>
              </a:p>
            </p:txBody>
          </p:sp>
        </mc:Fallback>
      </mc:AlternateContent>
    </p:spTree>
    <p:extLst>
      <p:ext uri="{BB962C8B-B14F-4D97-AF65-F5344CB8AC3E}">
        <p14:creationId xmlns:p14="http://schemas.microsoft.com/office/powerpoint/2010/main" val="63313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E7D62-2C0C-15D0-7D84-0238BB3B6832}"/>
              </a:ext>
            </a:extLst>
          </p:cNvPr>
          <p:cNvSpPr>
            <a:spLocks noGrp="1"/>
          </p:cNvSpPr>
          <p:nvPr>
            <p:ph type="title"/>
          </p:nvPr>
        </p:nvSpPr>
        <p:spPr/>
        <p:txBody>
          <a:bodyPr>
            <a:normAutofit/>
          </a:bodyPr>
          <a:lstStyle/>
          <a:p>
            <a:r>
              <a:rPr lang="en-US" sz="3600" dirty="0"/>
              <a:t>A (criminally) short history of RL and DA </a:t>
            </a:r>
          </a:p>
        </p:txBody>
      </p:sp>
      <p:sp>
        <p:nvSpPr>
          <p:cNvPr id="3" name="Content Placeholder 2">
            <a:extLst>
              <a:ext uri="{FF2B5EF4-FFF2-40B4-BE49-F238E27FC236}">
                <a16:creationId xmlns:a16="http://schemas.microsoft.com/office/drawing/2014/main" id="{6D261DC7-03C2-2AF9-CF59-24A8216FE347}"/>
              </a:ext>
            </a:extLst>
          </p:cNvPr>
          <p:cNvSpPr>
            <a:spLocks noGrp="1"/>
          </p:cNvSpPr>
          <p:nvPr>
            <p:ph idx="1"/>
          </p:nvPr>
        </p:nvSpPr>
        <p:spPr>
          <a:xfrm>
            <a:off x="838200" y="1825625"/>
            <a:ext cx="5257800" cy="4667250"/>
          </a:xfrm>
        </p:spPr>
        <p:txBody>
          <a:bodyPr>
            <a:normAutofit/>
          </a:bodyPr>
          <a:lstStyle/>
          <a:p>
            <a:r>
              <a:rPr lang="en-US" sz="2000" dirty="0"/>
              <a:t>Schultz (1986) found strong phasic activation of DA neurons in primates in accordance with the R-W rule</a:t>
            </a:r>
          </a:p>
          <a:p>
            <a:r>
              <a:rPr lang="en-US" sz="2000" dirty="0" err="1"/>
              <a:t>Fiorillo</a:t>
            </a:r>
            <a:r>
              <a:rPr lang="en-US" sz="2000" dirty="0"/>
              <a:t> et al. (2003) extended these findings by manipulating the probabilities with which rewards followed visual stimuli and again found that the R-W explained DA neuron firing patterns</a:t>
            </a:r>
          </a:p>
          <a:p>
            <a:r>
              <a:rPr lang="en-US" sz="2000" dirty="0"/>
              <a:t>This work has been followed by a rush of empirical work providing further support and extending these early empirical finding</a:t>
            </a:r>
          </a:p>
        </p:txBody>
      </p:sp>
      <p:pic>
        <p:nvPicPr>
          <p:cNvPr id="5" name="Picture 4" descr="A diagram of a graph showing the size of a city&#10;&#10;Description automatically generated with medium confidence">
            <a:extLst>
              <a:ext uri="{FF2B5EF4-FFF2-40B4-BE49-F238E27FC236}">
                <a16:creationId xmlns:a16="http://schemas.microsoft.com/office/drawing/2014/main" id="{C2E58BF9-5B55-F71F-5559-71AA65DBC1ED}"/>
              </a:ext>
            </a:extLst>
          </p:cNvPr>
          <p:cNvPicPr>
            <a:picLocks noChangeAspect="1"/>
          </p:cNvPicPr>
          <p:nvPr/>
        </p:nvPicPr>
        <p:blipFill>
          <a:blip r:embed="rId2"/>
          <a:stretch>
            <a:fillRect/>
          </a:stretch>
        </p:blipFill>
        <p:spPr>
          <a:xfrm>
            <a:off x="9158287" y="93306"/>
            <a:ext cx="2724150" cy="6671388"/>
          </a:xfrm>
          <a:prstGeom prst="rect">
            <a:avLst/>
          </a:prstGeom>
        </p:spPr>
      </p:pic>
      <p:sp>
        <p:nvSpPr>
          <p:cNvPr id="6" name="Rounded Rectangle 5">
            <a:extLst>
              <a:ext uri="{FF2B5EF4-FFF2-40B4-BE49-F238E27FC236}">
                <a16:creationId xmlns:a16="http://schemas.microsoft.com/office/drawing/2014/main" id="{C02D1784-E19D-73D6-0215-D5F7BB9C86C8}"/>
              </a:ext>
            </a:extLst>
          </p:cNvPr>
          <p:cNvSpPr/>
          <p:nvPr/>
        </p:nvSpPr>
        <p:spPr>
          <a:xfrm>
            <a:off x="9838063" y="286439"/>
            <a:ext cx="352539" cy="599317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3CE1BF8-92BE-EF55-1E3E-05F39036C5EA}"/>
              </a:ext>
            </a:extLst>
          </p:cNvPr>
          <p:cNvSpPr txBox="1"/>
          <p:nvPr/>
        </p:nvSpPr>
        <p:spPr>
          <a:xfrm>
            <a:off x="7071737" y="2484382"/>
            <a:ext cx="2148982" cy="646331"/>
          </a:xfrm>
          <a:prstGeom prst="rect">
            <a:avLst/>
          </a:prstGeom>
          <a:noFill/>
        </p:spPr>
        <p:txBody>
          <a:bodyPr wrap="square" rtlCol="0">
            <a:spAutoFit/>
          </a:bodyPr>
          <a:lstStyle/>
          <a:p>
            <a:r>
              <a:rPr lang="en-US" sz="1200" i="1" dirty="0">
                <a:solidFill>
                  <a:srgbClr val="FF0000"/>
                </a:solidFill>
              </a:rPr>
              <a:t>DA neurons selectively fire in anticipation of highly predictive stimulus cues  </a:t>
            </a:r>
          </a:p>
        </p:txBody>
      </p:sp>
    </p:spTree>
    <p:extLst>
      <p:ext uri="{BB962C8B-B14F-4D97-AF65-F5344CB8AC3E}">
        <p14:creationId xmlns:p14="http://schemas.microsoft.com/office/powerpoint/2010/main" val="45302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Note!</a:t>
            </a:r>
            <a:endParaRPr/>
          </a:p>
        </p:txBody>
      </p:sp>
      <p:sp>
        <p:nvSpPr>
          <p:cNvPr id="78" name="Google Shape;78;p1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n">
                <a:solidFill>
                  <a:schemeClr val="dk1"/>
                </a:solidFill>
              </a:rPr>
              <a:t>Some of this may be complex on the first go, especially if you </a:t>
            </a:r>
            <a:endParaRPr>
              <a:solidFill>
                <a:schemeClr val="dk1"/>
              </a:solidFill>
            </a:endParaRPr>
          </a:p>
          <a:p>
            <a:pPr>
              <a:spcBef>
                <a:spcPts val="1600"/>
              </a:spcBef>
              <a:buClr>
                <a:schemeClr val="dk1"/>
              </a:buClr>
              <a:buAutoNum type="arabicParenR"/>
            </a:pPr>
            <a:r>
              <a:rPr lang="en">
                <a:solidFill>
                  <a:schemeClr val="dk1"/>
                </a:solidFill>
              </a:rPr>
              <a:t>Are not used to thinking in modeling terms</a:t>
            </a:r>
            <a:endParaRPr>
              <a:solidFill>
                <a:schemeClr val="dk1"/>
              </a:solidFill>
            </a:endParaRPr>
          </a:p>
          <a:p>
            <a:pPr>
              <a:buClr>
                <a:schemeClr val="dk1"/>
              </a:buClr>
              <a:buAutoNum type="arabicParenR"/>
            </a:pPr>
            <a:r>
              <a:rPr lang="en">
                <a:solidFill>
                  <a:schemeClr val="dk1"/>
                </a:solidFill>
              </a:rPr>
              <a:t>Are not familiar with programming at all</a:t>
            </a:r>
            <a:endParaRPr>
              <a:solidFill>
                <a:schemeClr val="dk1"/>
              </a:solidFill>
            </a:endParaRPr>
          </a:p>
          <a:p>
            <a:pPr marL="0" indent="0">
              <a:spcBef>
                <a:spcPts val="1600"/>
              </a:spcBef>
              <a:buNone/>
            </a:pPr>
            <a:endParaRPr>
              <a:solidFill>
                <a:schemeClr val="dk1"/>
              </a:solidFill>
            </a:endParaRPr>
          </a:p>
          <a:p>
            <a:pPr marL="0" indent="0">
              <a:spcBef>
                <a:spcPts val="1600"/>
              </a:spcBef>
              <a:buNone/>
            </a:pPr>
            <a:r>
              <a:rPr lang="en">
                <a:solidFill>
                  <a:schemeClr val="dk1"/>
                </a:solidFill>
              </a:rPr>
              <a:t>Some advice: </a:t>
            </a:r>
            <a:endParaRPr>
              <a:solidFill>
                <a:schemeClr val="dk1"/>
              </a:solidFill>
            </a:endParaRPr>
          </a:p>
          <a:p>
            <a:pPr>
              <a:spcBef>
                <a:spcPts val="1600"/>
              </a:spcBef>
              <a:buClr>
                <a:schemeClr val="dk1"/>
              </a:buClr>
              <a:buAutoNum type="arabicPeriod"/>
            </a:pPr>
            <a:r>
              <a:rPr lang="en">
                <a:solidFill>
                  <a:schemeClr val="dk1"/>
                </a:solidFill>
              </a:rPr>
              <a:t>Don’t worry! Just focus on the </a:t>
            </a:r>
            <a:r>
              <a:rPr lang="en" b="1">
                <a:solidFill>
                  <a:schemeClr val="dk1"/>
                </a:solidFill>
              </a:rPr>
              <a:t>big picture</a:t>
            </a:r>
            <a:r>
              <a:rPr lang="en">
                <a:solidFill>
                  <a:schemeClr val="dk1"/>
                </a:solidFill>
              </a:rPr>
              <a:t>—the code can always come later :) </a:t>
            </a:r>
            <a:endParaRPr>
              <a:solidFill>
                <a:schemeClr val="dk1"/>
              </a:solidFill>
            </a:endParaRPr>
          </a:p>
          <a:p>
            <a:pPr>
              <a:buClr>
                <a:schemeClr val="dk1"/>
              </a:buClr>
              <a:buAutoNum type="arabicPeriod"/>
            </a:pPr>
            <a:r>
              <a:rPr lang="en">
                <a:solidFill>
                  <a:schemeClr val="dk1"/>
                </a:solidFill>
              </a:rPr>
              <a:t>Ask questions!!!</a:t>
            </a: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6CD81-E85B-5662-31AE-37C6FBD018EE}"/>
              </a:ext>
            </a:extLst>
          </p:cNvPr>
          <p:cNvSpPr>
            <a:spLocks noGrp="1"/>
          </p:cNvSpPr>
          <p:nvPr>
            <p:ph type="title"/>
          </p:nvPr>
        </p:nvSpPr>
        <p:spPr>
          <a:xfrm>
            <a:off x="838200" y="2766218"/>
            <a:ext cx="10515600" cy="1325563"/>
          </a:xfrm>
        </p:spPr>
        <p:txBody>
          <a:bodyPr/>
          <a:lstStyle/>
          <a:p>
            <a:r>
              <a:rPr lang="en-US" dirty="0"/>
              <a:t>2. A (very) simple RL experiment</a:t>
            </a:r>
          </a:p>
        </p:txBody>
      </p:sp>
    </p:spTree>
    <p:extLst>
      <p:ext uri="{BB962C8B-B14F-4D97-AF65-F5344CB8AC3E}">
        <p14:creationId xmlns:p14="http://schemas.microsoft.com/office/powerpoint/2010/main" val="2596423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BFFC7-C23D-5A93-B910-5FEC49B7339F}"/>
              </a:ext>
            </a:extLst>
          </p:cNvPr>
          <p:cNvSpPr>
            <a:spLocks noGrp="1"/>
          </p:cNvSpPr>
          <p:nvPr>
            <p:ph type="title"/>
          </p:nvPr>
        </p:nvSpPr>
        <p:spPr/>
        <p:txBody>
          <a:bodyPr/>
          <a:lstStyle/>
          <a:p>
            <a:r>
              <a:rPr lang="en-US" dirty="0"/>
              <a:t>A typical RL choice paradigm </a:t>
            </a:r>
          </a:p>
        </p:txBody>
      </p:sp>
      <p:grpSp>
        <p:nvGrpSpPr>
          <p:cNvPr id="24" name="Group 23">
            <a:extLst>
              <a:ext uri="{FF2B5EF4-FFF2-40B4-BE49-F238E27FC236}">
                <a16:creationId xmlns:a16="http://schemas.microsoft.com/office/drawing/2014/main" id="{E9A77C67-6AD2-C65E-9196-B8BC544C2637}"/>
              </a:ext>
            </a:extLst>
          </p:cNvPr>
          <p:cNvGrpSpPr/>
          <p:nvPr/>
        </p:nvGrpSpPr>
        <p:grpSpPr>
          <a:xfrm>
            <a:off x="83281" y="1690688"/>
            <a:ext cx="2044485" cy="1580827"/>
            <a:chOff x="774656" y="1690688"/>
            <a:chExt cx="2044485" cy="1580827"/>
          </a:xfrm>
        </p:grpSpPr>
        <p:grpSp>
          <p:nvGrpSpPr>
            <p:cNvPr id="13" name="Group 12">
              <a:extLst>
                <a:ext uri="{FF2B5EF4-FFF2-40B4-BE49-F238E27FC236}">
                  <a16:creationId xmlns:a16="http://schemas.microsoft.com/office/drawing/2014/main" id="{F4F4CB1B-A535-0D9D-18F5-A119817392EC}"/>
                </a:ext>
              </a:extLst>
            </p:cNvPr>
            <p:cNvGrpSpPr/>
            <p:nvPr/>
          </p:nvGrpSpPr>
          <p:grpSpPr>
            <a:xfrm>
              <a:off x="774656" y="1690688"/>
              <a:ext cx="2044485" cy="1580827"/>
              <a:chOff x="757564" y="2092271"/>
              <a:chExt cx="2044485" cy="1580827"/>
            </a:xfrm>
          </p:grpSpPr>
          <p:sp>
            <p:nvSpPr>
              <p:cNvPr id="10" name="Rounded Rectangle 9">
                <a:extLst>
                  <a:ext uri="{FF2B5EF4-FFF2-40B4-BE49-F238E27FC236}">
                    <a16:creationId xmlns:a16="http://schemas.microsoft.com/office/drawing/2014/main" id="{939C851D-A3C7-B294-7BD6-113C5054F712}"/>
                  </a:ext>
                </a:extLst>
              </p:cNvPr>
              <p:cNvSpPr/>
              <p:nvPr/>
            </p:nvSpPr>
            <p:spPr>
              <a:xfrm>
                <a:off x="757564" y="2092271"/>
                <a:ext cx="2044485" cy="1580827"/>
              </a:xfrm>
              <a:prstGeom prst="round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82403F8-879A-62F5-47CC-C0E2AD09F9F2}"/>
                  </a:ext>
                </a:extLst>
              </p:cNvPr>
              <p:cNvSpPr/>
              <p:nvPr/>
            </p:nvSpPr>
            <p:spPr>
              <a:xfrm>
                <a:off x="1045339" y="2603715"/>
                <a:ext cx="495946" cy="557939"/>
              </a:xfrm>
              <a:prstGeom prst="rect">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C8308BFF-E703-0DE7-1D88-7ED76250D2A2}"/>
                  </a:ext>
                </a:extLst>
              </p:cNvPr>
              <p:cNvSpPr/>
              <p:nvPr/>
            </p:nvSpPr>
            <p:spPr>
              <a:xfrm>
                <a:off x="2018329" y="2603715"/>
                <a:ext cx="495946" cy="557939"/>
              </a:xfrm>
              <a:prstGeom prst="triangle">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92BFE83-3A49-7A55-7E77-FC795BACD778}"/>
                </a:ext>
              </a:extLst>
            </p:cNvPr>
            <p:cNvSpPr/>
            <p:nvPr/>
          </p:nvSpPr>
          <p:spPr>
            <a:xfrm>
              <a:off x="905854" y="2016807"/>
              <a:ext cx="828942" cy="914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ounded Rectangle 15">
            <a:extLst>
              <a:ext uri="{FF2B5EF4-FFF2-40B4-BE49-F238E27FC236}">
                <a16:creationId xmlns:a16="http://schemas.microsoft.com/office/drawing/2014/main" id="{A5ADA4E2-D711-A867-0EAC-486E64D382C0}"/>
              </a:ext>
            </a:extLst>
          </p:cNvPr>
          <p:cNvSpPr/>
          <p:nvPr/>
        </p:nvSpPr>
        <p:spPr>
          <a:xfrm>
            <a:off x="1516315" y="2840582"/>
            <a:ext cx="2044485" cy="1580827"/>
          </a:xfrm>
          <a:prstGeom prst="round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6"/>
                </a:solidFill>
              </a:rPr>
              <a:t>+ 1.5</a:t>
            </a:r>
          </a:p>
        </p:txBody>
      </p:sp>
      <p:grpSp>
        <p:nvGrpSpPr>
          <p:cNvPr id="30" name="Group 29">
            <a:extLst>
              <a:ext uri="{FF2B5EF4-FFF2-40B4-BE49-F238E27FC236}">
                <a16:creationId xmlns:a16="http://schemas.microsoft.com/office/drawing/2014/main" id="{BFB75A83-DFEF-B9F0-C13D-57C5C512C39C}"/>
              </a:ext>
            </a:extLst>
          </p:cNvPr>
          <p:cNvGrpSpPr/>
          <p:nvPr/>
        </p:nvGrpSpPr>
        <p:grpSpPr>
          <a:xfrm>
            <a:off x="2949349" y="3990476"/>
            <a:ext cx="2044485" cy="1580827"/>
            <a:chOff x="2949349" y="3990476"/>
            <a:chExt cx="2044485" cy="1580827"/>
          </a:xfrm>
        </p:grpSpPr>
        <p:grpSp>
          <p:nvGrpSpPr>
            <p:cNvPr id="20" name="Group 19">
              <a:extLst>
                <a:ext uri="{FF2B5EF4-FFF2-40B4-BE49-F238E27FC236}">
                  <a16:creationId xmlns:a16="http://schemas.microsoft.com/office/drawing/2014/main" id="{1E7C4CC3-5B89-8E72-4312-028E87E2BA8E}"/>
                </a:ext>
              </a:extLst>
            </p:cNvPr>
            <p:cNvGrpSpPr/>
            <p:nvPr/>
          </p:nvGrpSpPr>
          <p:grpSpPr>
            <a:xfrm>
              <a:off x="2949349" y="3990476"/>
              <a:ext cx="2044485" cy="1580827"/>
              <a:chOff x="757564" y="2092271"/>
              <a:chExt cx="2044485" cy="1580827"/>
            </a:xfrm>
          </p:grpSpPr>
          <p:sp>
            <p:nvSpPr>
              <p:cNvPr id="21" name="Rounded Rectangle 20">
                <a:extLst>
                  <a:ext uri="{FF2B5EF4-FFF2-40B4-BE49-F238E27FC236}">
                    <a16:creationId xmlns:a16="http://schemas.microsoft.com/office/drawing/2014/main" id="{358BCDCB-0D19-8454-FA18-5D8E978E2945}"/>
                  </a:ext>
                </a:extLst>
              </p:cNvPr>
              <p:cNvSpPr/>
              <p:nvPr/>
            </p:nvSpPr>
            <p:spPr>
              <a:xfrm>
                <a:off x="757564" y="2092271"/>
                <a:ext cx="2044485" cy="1580827"/>
              </a:xfrm>
              <a:prstGeom prst="round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1D05E05-160E-117E-9F57-3C1FAB9A977A}"/>
                  </a:ext>
                </a:extLst>
              </p:cNvPr>
              <p:cNvSpPr/>
              <p:nvPr/>
            </p:nvSpPr>
            <p:spPr>
              <a:xfrm>
                <a:off x="1045339" y="2603715"/>
                <a:ext cx="495946" cy="557939"/>
              </a:xfrm>
              <a:prstGeom prst="rect">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iangle 22">
                <a:extLst>
                  <a:ext uri="{FF2B5EF4-FFF2-40B4-BE49-F238E27FC236}">
                    <a16:creationId xmlns:a16="http://schemas.microsoft.com/office/drawing/2014/main" id="{D0CF0CCF-0C7D-8747-70E5-76FDD970E293}"/>
                  </a:ext>
                </a:extLst>
              </p:cNvPr>
              <p:cNvSpPr/>
              <p:nvPr/>
            </p:nvSpPr>
            <p:spPr>
              <a:xfrm>
                <a:off x="2018329" y="2603715"/>
                <a:ext cx="495946" cy="557939"/>
              </a:xfrm>
              <a:prstGeom prst="triangle">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80728370-B150-E933-9D2B-7E30CF85092A}"/>
                </a:ext>
              </a:extLst>
            </p:cNvPr>
            <p:cNvSpPr/>
            <p:nvPr/>
          </p:nvSpPr>
          <p:spPr>
            <a:xfrm>
              <a:off x="4021886" y="4374825"/>
              <a:ext cx="828942" cy="914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8" name="Picture 27" descr="A graph of a number of points&#10;&#10;Description automatically generated">
            <a:extLst>
              <a:ext uri="{FF2B5EF4-FFF2-40B4-BE49-F238E27FC236}">
                <a16:creationId xmlns:a16="http://schemas.microsoft.com/office/drawing/2014/main" id="{5AD7C00C-FD86-AE28-7FAC-A058D559515C}"/>
              </a:ext>
            </a:extLst>
          </p:cNvPr>
          <p:cNvPicPr>
            <a:picLocks noChangeAspect="1"/>
          </p:cNvPicPr>
          <p:nvPr/>
        </p:nvPicPr>
        <p:blipFill>
          <a:blip r:embed="rId2"/>
          <a:stretch>
            <a:fillRect/>
          </a:stretch>
        </p:blipFill>
        <p:spPr>
          <a:xfrm>
            <a:off x="6350000" y="1440245"/>
            <a:ext cx="5842000" cy="4381500"/>
          </a:xfrm>
          <a:prstGeom prst="rect">
            <a:avLst/>
          </a:prstGeom>
        </p:spPr>
      </p:pic>
      <p:sp>
        <p:nvSpPr>
          <p:cNvPr id="26" name="Rounded Rectangle 25">
            <a:extLst>
              <a:ext uri="{FF2B5EF4-FFF2-40B4-BE49-F238E27FC236}">
                <a16:creationId xmlns:a16="http://schemas.microsoft.com/office/drawing/2014/main" id="{AE2AA7A0-37DE-013B-3D67-E4EB6BDEB5F1}"/>
              </a:ext>
            </a:extLst>
          </p:cNvPr>
          <p:cNvSpPr/>
          <p:nvPr/>
        </p:nvSpPr>
        <p:spPr>
          <a:xfrm>
            <a:off x="4382382" y="5140369"/>
            <a:ext cx="2044485" cy="1580827"/>
          </a:xfrm>
          <a:prstGeom prst="round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0000"/>
                </a:solidFill>
              </a:rPr>
              <a:t>- 1.1</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4F242BB-B5D6-0253-7180-4C04946C1B59}"/>
                  </a:ext>
                </a:extLst>
              </p:cNvPr>
              <p:cNvSpPr txBox="1"/>
              <p:nvPr/>
            </p:nvSpPr>
            <p:spPr>
              <a:xfrm>
                <a:off x="8449871" y="5802558"/>
                <a:ext cx="1719125" cy="6903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𝜇</m:t>
                          </m:r>
                        </m:e>
                        <m:sub>
                          <m:r>
                            <a:rPr lang="en-CA" b="0" i="1" smtClean="0">
                              <a:latin typeface="Cambria Math" panose="02040503050406030204" pitchFamily="18" charset="0"/>
                            </a:rPr>
                            <m:t>𝑆𝑞𝑢𝑎𝑟𝑒</m:t>
                          </m:r>
                        </m:sub>
                      </m:sSub>
                      <m:r>
                        <a:rPr lang="en-CA" b="0" i="1" smtClean="0">
                          <a:latin typeface="Cambria Math" panose="02040503050406030204" pitchFamily="18" charset="0"/>
                        </a:rPr>
                        <m:t>=1</m:t>
                      </m:r>
                    </m:oMath>
                  </m:oMathPara>
                </a14:m>
                <a:endParaRPr lang="en-CA" b="0" dirty="0"/>
              </a:p>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𝜇</m:t>
                          </m:r>
                        </m:e>
                        <m:sub>
                          <m:r>
                            <a:rPr lang="en-CA" b="0" i="1" smtClean="0">
                              <a:latin typeface="Cambria Math" panose="02040503050406030204" pitchFamily="18" charset="0"/>
                            </a:rPr>
                            <m:t>𝑇𝑟𝑖𝑎𝑛𝑔𝑙𝑒</m:t>
                          </m:r>
                        </m:sub>
                      </m:sSub>
                      <m:r>
                        <a:rPr lang="en-CA" b="0" i="1" smtClean="0">
                          <a:latin typeface="Cambria Math" panose="02040503050406030204" pitchFamily="18" charset="0"/>
                        </a:rPr>
                        <m:t>=−1</m:t>
                      </m:r>
                    </m:oMath>
                  </m:oMathPara>
                </a14:m>
                <a:endParaRPr lang="en-US" dirty="0"/>
              </a:p>
            </p:txBody>
          </p:sp>
        </mc:Choice>
        <mc:Fallback xmlns="">
          <p:sp>
            <p:nvSpPr>
              <p:cNvPr id="29" name="TextBox 28">
                <a:extLst>
                  <a:ext uri="{FF2B5EF4-FFF2-40B4-BE49-F238E27FC236}">
                    <a16:creationId xmlns:a16="http://schemas.microsoft.com/office/drawing/2014/main" id="{14F242BB-B5D6-0253-7180-4C04946C1B59}"/>
                  </a:ext>
                </a:extLst>
              </p:cNvPr>
              <p:cNvSpPr txBox="1">
                <a:spLocks noRot="1" noChangeAspect="1" noMove="1" noResize="1" noEditPoints="1" noAdjustHandles="1" noChangeArrowheads="1" noChangeShapeType="1" noTextEdit="1"/>
              </p:cNvSpPr>
              <p:nvPr/>
            </p:nvSpPr>
            <p:spPr>
              <a:xfrm>
                <a:off x="8449871" y="5802558"/>
                <a:ext cx="1719125" cy="690317"/>
              </a:xfrm>
              <a:prstGeom prst="rect">
                <a:avLst/>
              </a:prstGeom>
              <a:blipFill>
                <a:blip r:embed="rId3"/>
                <a:stretch>
                  <a:fillRect b="-3571"/>
                </a:stretch>
              </a:blipFill>
            </p:spPr>
            <p:txBody>
              <a:bodyPr/>
              <a:lstStyle/>
              <a:p>
                <a:r>
                  <a:rPr lang="en-US">
                    <a:noFill/>
                  </a:rPr>
                  <a:t> </a:t>
                </a:r>
              </a:p>
            </p:txBody>
          </p:sp>
        </mc:Fallback>
      </mc:AlternateContent>
    </p:spTree>
    <p:extLst>
      <p:ext uri="{BB962C8B-B14F-4D97-AF65-F5344CB8AC3E}">
        <p14:creationId xmlns:p14="http://schemas.microsoft.com/office/powerpoint/2010/main" val="122294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6" grpId="0" animBg="1"/>
      <p:bldP spid="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E2BFB-9BB7-9C0A-6A2D-DC6860F55F3B}"/>
              </a:ext>
            </a:extLst>
          </p:cNvPr>
          <p:cNvSpPr>
            <a:spLocks noGrp="1"/>
          </p:cNvSpPr>
          <p:nvPr>
            <p:ph type="title"/>
          </p:nvPr>
        </p:nvSpPr>
        <p:spPr/>
        <p:txBody>
          <a:bodyPr/>
          <a:lstStyle/>
          <a:p>
            <a:r>
              <a:rPr lang="en-US" dirty="0"/>
              <a:t>A typical RL choice paradigm</a:t>
            </a:r>
          </a:p>
        </p:txBody>
      </p:sp>
      <p:pic>
        <p:nvPicPr>
          <p:cNvPr id="5" name="Picture 4" descr="A graph with lines in the middle&#10;&#10;Description automatically generated">
            <a:extLst>
              <a:ext uri="{FF2B5EF4-FFF2-40B4-BE49-F238E27FC236}">
                <a16:creationId xmlns:a16="http://schemas.microsoft.com/office/drawing/2014/main" id="{E45E3695-9965-BDD0-351D-7C067542A12B}"/>
              </a:ext>
            </a:extLst>
          </p:cNvPr>
          <p:cNvPicPr>
            <a:picLocks noChangeAspect="1"/>
          </p:cNvPicPr>
          <p:nvPr/>
        </p:nvPicPr>
        <p:blipFill>
          <a:blip r:embed="rId2"/>
          <a:stretch>
            <a:fillRect/>
          </a:stretch>
        </p:blipFill>
        <p:spPr>
          <a:xfrm>
            <a:off x="5789084" y="1690688"/>
            <a:ext cx="6402916" cy="4802187"/>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C455DCA5-97CE-F89F-A173-0B8592D17AAD}"/>
              </a:ext>
            </a:extLst>
          </p:cNvPr>
          <p:cNvPicPr>
            <a:picLocks noChangeAspect="1"/>
          </p:cNvPicPr>
          <p:nvPr/>
        </p:nvPicPr>
        <p:blipFill>
          <a:blip r:embed="rId3"/>
          <a:stretch>
            <a:fillRect/>
          </a:stretch>
        </p:blipFill>
        <p:spPr>
          <a:xfrm>
            <a:off x="603869" y="2056003"/>
            <a:ext cx="4659505" cy="4071555"/>
          </a:xfrm>
          <a:prstGeom prst="rect">
            <a:avLst/>
          </a:prstGeom>
        </p:spPr>
      </p:pic>
      <p:sp>
        <p:nvSpPr>
          <p:cNvPr id="8" name="TextBox 7">
            <a:extLst>
              <a:ext uri="{FF2B5EF4-FFF2-40B4-BE49-F238E27FC236}">
                <a16:creationId xmlns:a16="http://schemas.microsoft.com/office/drawing/2014/main" id="{62D8007D-E597-0B16-3D16-860D828B091A}"/>
              </a:ext>
            </a:extLst>
          </p:cNvPr>
          <p:cNvSpPr txBox="1"/>
          <p:nvPr/>
        </p:nvSpPr>
        <p:spPr>
          <a:xfrm>
            <a:off x="1634227" y="6211230"/>
            <a:ext cx="2598788" cy="369332"/>
          </a:xfrm>
          <a:prstGeom prst="rect">
            <a:avLst/>
          </a:prstGeom>
          <a:noFill/>
        </p:spPr>
        <p:txBody>
          <a:bodyPr wrap="none" rtlCol="0">
            <a:spAutoFit/>
          </a:bodyPr>
          <a:lstStyle/>
          <a:p>
            <a:r>
              <a:rPr lang="en-US" dirty="0"/>
              <a:t>30 subjects, 30 trials each</a:t>
            </a:r>
          </a:p>
        </p:txBody>
      </p:sp>
    </p:spTree>
    <p:extLst>
      <p:ext uri="{BB962C8B-B14F-4D97-AF65-F5344CB8AC3E}">
        <p14:creationId xmlns:p14="http://schemas.microsoft.com/office/powerpoint/2010/main" val="216203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3382-FB3B-756F-85BA-53851B3D4CD1}"/>
              </a:ext>
            </a:extLst>
          </p:cNvPr>
          <p:cNvSpPr>
            <a:spLocks noGrp="1"/>
          </p:cNvSpPr>
          <p:nvPr>
            <p:ph type="title"/>
          </p:nvPr>
        </p:nvSpPr>
        <p:spPr/>
        <p:txBody>
          <a:bodyPr/>
          <a:lstStyle/>
          <a:p>
            <a:r>
              <a:rPr lang="en-US" dirty="0"/>
              <a:t>Modeling </a:t>
            </a:r>
            <a:r>
              <a:rPr lang="en-US" i="1" dirty="0"/>
              <a:t>learning</a:t>
            </a:r>
            <a:r>
              <a:rPr lang="en-US" dirty="0"/>
              <a:t> in this task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42F5C1-279F-F4B3-3A65-F70E784E7589}"/>
                  </a:ext>
                </a:extLst>
              </p:cNvPr>
              <p:cNvSpPr>
                <a:spLocks noGrp="1"/>
              </p:cNvSpPr>
              <p:nvPr>
                <p:ph idx="1"/>
              </p:nvPr>
            </p:nvSpPr>
            <p:spPr>
              <a:xfrm>
                <a:off x="838200" y="1825624"/>
                <a:ext cx="10515600" cy="4552873"/>
              </a:xfrm>
            </p:spPr>
            <p:txBody>
              <a:bodyPr>
                <a:normAutofit fontScale="92500"/>
              </a:bodyPr>
              <a:lstStyle/>
              <a:p>
                <a:r>
                  <a:rPr lang="en-US" dirty="0"/>
                  <a:t>First, we can use the R-W rule to understand learning in this simple task</a:t>
                </a:r>
              </a:p>
              <a:p>
                <a:pPr marL="0" indent="0">
                  <a:buNone/>
                </a:pPr>
                <a:endParaRPr lang="en-CA" sz="2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𝛿</m:t>
                          </m:r>
                        </m:e>
                        <m:sub>
                          <m:r>
                            <a:rPr lang="en-CA" sz="2800" b="0" i="1" smtClean="0">
                              <a:latin typeface="Cambria Math" panose="02040503050406030204" pitchFamily="18" charset="0"/>
                            </a:rPr>
                            <m:t>𝑡</m:t>
                          </m:r>
                        </m:sub>
                      </m:sSub>
                      <m:r>
                        <a:rPr lang="en-CA" sz="2800" b="0" i="1" smtClean="0">
                          <a:latin typeface="Cambria Math" panose="02040503050406030204" pitchFamily="18" charset="0"/>
                        </a:rPr>
                        <m:t>=</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𝑟</m:t>
                          </m:r>
                        </m:e>
                        <m:sub>
                          <m:r>
                            <a:rPr lang="en-CA" sz="2800" b="0" i="1" smtClean="0">
                              <a:latin typeface="Cambria Math" panose="02040503050406030204" pitchFamily="18" charset="0"/>
                            </a:rPr>
                            <m:t>𝑡</m:t>
                          </m:r>
                        </m:sub>
                      </m:sSub>
                      <m:r>
                        <a:rPr lang="en-CA" sz="2800" b="0" i="1" smtClean="0">
                          <a:latin typeface="Cambria Math" panose="02040503050406030204" pitchFamily="18" charset="0"/>
                        </a:rPr>
                        <m:t>−</m:t>
                      </m:r>
                      <m:r>
                        <a:rPr lang="en-CA" sz="2800" b="0" i="1" smtClean="0">
                          <a:latin typeface="Cambria Math" panose="02040503050406030204" pitchFamily="18" charset="0"/>
                        </a:rPr>
                        <m:t>𝑉</m:t>
                      </m:r>
                      <m:sSub>
                        <m:sSubPr>
                          <m:ctrlPr>
                            <a:rPr lang="en-CA" sz="2800" b="0" i="1" smtClean="0">
                              <a:latin typeface="Cambria Math" panose="02040503050406030204" pitchFamily="18" charset="0"/>
                            </a:rPr>
                          </m:ctrlPr>
                        </m:sSubPr>
                        <m:e>
                          <m:d>
                            <m:dPr>
                              <m:ctrlPr>
                                <a:rPr lang="en-CA" sz="2800" b="0" i="1" smtClean="0">
                                  <a:latin typeface="Cambria Math" panose="02040503050406030204" pitchFamily="18" charset="0"/>
                                </a:rPr>
                              </m:ctrlPr>
                            </m:dPr>
                            <m:e>
                              <m:r>
                                <a:rPr lang="en-CA" sz="2800" b="0" i="1" smtClean="0">
                                  <a:latin typeface="Cambria Math" panose="02040503050406030204" pitchFamily="18" charset="0"/>
                                </a:rPr>
                                <m:t>𝑠</m:t>
                              </m:r>
                            </m:e>
                          </m:d>
                        </m:e>
                        <m:sub>
                          <m:r>
                            <a:rPr lang="en-CA" sz="2800" b="0" i="1" smtClean="0">
                              <a:latin typeface="Cambria Math" panose="02040503050406030204" pitchFamily="18" charset="0"/>
                            </a:rPr>
                            <m:t>𝑡</m:t>
                          </m:r>
                        </m:sub>
                      </m:sSub>
                    </m:oMath>
                  </m:oMathPara>
                </a14:m>
                <a:endParaRPr lang="en-CA" sz="2800" b="0" i="1" dirty="0"/>
              </a:p>
              <a:p>
                <a:pPr marL="0" indent="0">
                  <a:buNone/>
                </a:pPr>
                <a:endParaRPr lang="en-CA" sz="2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𝑉</m:t>
                      </m:r>
                      <m:sSub>
                        <m:sSubPr>
                          <m:ctrlPr>
                            <a:rPr lang="en-CA" sz="2800" b="0" i="1" smtClean="0">
                              <a:latin typeface="Cambria Math" panose="02040503050406030204" pitchFamily="18" charset="0"/>
                            </a:rPr>
                          </m:ctrlPr>
                        </m:sSubPr>
                        <m:e>
                          <m:d>
                            <m:dPr>
                              <m:ctrlPr>
                                <a:rPr lang="en-CA" sz="2800" b="0" i="1" smtClean="0">
                                  <a:latin typeface="Cambria Math" panose="02040503050406030204" pitchFamily="18" charset="0"/>
                                </a:rPr>
                              </m:ctrlPr>
                            </m:dPr>
                            <m:e>
                              <m:r>
                                <a:rPr lang="en-CA" sz="2800" b="0" i="1" smtClean="0">
                                  <a:latin typeface="Cambria Math" panose="02040503050406030204" pitchFamily="18" charset="0"/>
                                </a:rPr>
                                <m:t>𝑠</m:t>
                              </m:r>
                            </m:e>
                          </m:d>
                        </m:e>
                        <m:sub>
                          <m:r>
                            <a:rPr lang="en-CA" sz="2800" b="0" i="1" smtClean="0">
                              <a:latin typeface="Cambria Math" panose="02040503050406030204" pitchFamily="18" charset="0"/>
                            </a:rPr>
                            <m:t>𝑡</m:t>
                          </m:r>
                          <m:r>
                            <a:rPr lang="en-CA" sz="2800" b="0" i="1" smtClean="0">
                              <a:latin typeface="Cambria Math" panose="02040503050406030204" pitchFamily="18" charset="0"/>
                            </a:rPr>
                            <m:t>+1</m:t>
                          </m:r>
                        </m:sub>
                      </m:sSub>
                      <m:r>
                        <a:rPr lang="en-CA" sz="2800" b="0" i="1" smtClean="0">
                          <a:latin typeface="Cambria Math" panose="02040503050406030204" pitchFamily="18" charset="0"/>
                        </a:rPr>
                        <m:t>=</m:t>
                      </m:r>
                      <m:r>
                        <a:rPr lang="en-CA" sz="2800" b="0" i="1" smtClean="0">
                          <a:latin typeface="Cambria Math" panose="02040503050406030204" pitchFamily="18" charset="0"/>
                        </a:rPr>
                        <m:t>𝑉</m:t>
                      </m:r>
                      <m:sSub>
                        <m:sSubPr>
                          <m:ctrlPr>
                            <a:rPr lang="en-CA" sz="2800" b="0" i="1" smtClean="0">
                              <a:latin typeface="Cambria Math" panose="02040503050406030204" pitchFamily="18" charset="0"/>
                            </a:rPr>
                          </m:ctrlPr>
                        </m:sSubPr>
                        <m:e>
                          <m:d>
                            <m:dPr>
                              <m:ctrlPr>
                                <a:rPr lang="en-CA" sz="2800" b="0" i="1" smtClean="0">
                                  <a:latin typeface="Cambria Math" panose="02040503050406030204" pitchFamily="18" charset="0"/>
                                </a:rPr>
                              </m:ctrlPr>
                            </m:dPr>
                            <m:e>
                              <m:r>
                                <a:rPr lang="en-CA" sz="2800" b="0" i="1" smtClean="0">
                                  <a:latin typeface="Cambria Math" panose="02040503050406030204" pitchFamily="18" charset="0"/>
                                </a:rPr>
                                <m:t>𝑠</m:t>
                              </m:r>
                            </m:e>
                          </m:d>
                        </m:e>
                        <m:sub>
                          <m:r>
                            <a:rPr lang="en-CA" sz="2800" b="0" i="1" smtClean="0">
                              <a:latin typeface="Cambria Math" panose="02040503050406030204" pitchFamily="18" charset="0"/>
                            </a:rPr>
                            <m:t>𝑡</m:t>
                          </m:r>
                        </m:sub>
                      </m:sSub>
                      <m:r>
                        <a:rPr lang="en-CA" sz="2800" b="0" i="1" smtClean="0">
                          <a:latin typeface="Cambria Math" panose="02040503050406030204" pitchFamily="18" charset="0"/>
                        </a:rPr>
                        <m:t>+</m:t>
                      </m:r>
                      <m:r>
                        <a:rPr lang="en-CA" sz="2800" b="0" i="1" smtClean="0">
                          <a:latin typeface="Cambria Math" panose="02040503050406030204" pitchFamily="18" charset="0"/>
                        </a:rPr>
                        <m:t>𝛼</m:t>
                      </m:r>
                      <m:r>
                        <a:rPr lang="en-CA" sz="2800" b="0" i="1" smtClean="0">
                          <a:latin typeface="Cambria Math" panose="02040503050406030204" pitchFamily="18" charset="0"/>
                        </a:rPr>
                        <m:t> ∙ </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𝛿</m:t>
                          </m:r>
                        </m:e>
                        <m:sub>
                          <m:r>
                            <a:rPr lang="en-CA" sz="2800" b="0" i="1" smtClean="0">
                              <a:latin typeface="Cambria Math" panose="02040503050406030204" pitchFamily="18" charset="0"/>
                            </a:rPr>
                            <m:t>𝑡</m:t>
                          </m:r>
                        </m:sub>
                      </m:sSub>
                    </m:oMath>
                  </m:oMathPara>
                </a14:m>
                <a:endParaRPr lang="en-US" dirty="0"/>
              </a:p>
              <a:p>
                <a:pPr marL="0" indent="0">
                  <a:buNone/>
                </a:pPr>
                <a:endParaRPr lang="en-US" dirty="0"/>
              </a:p>
              <a:p>
                <a:r>
                  <a:rPr lang="en-US" dirty="0"/>
                  <a:t>Notice: </a:t>
                </a:r>
                <a14:m>
                  <m:oMath xmlns:m="http://schemas.openxmlformats.org/officeDocument/2006/math">
                    <m:r>
                      <a:rPr lang="en-CA" b="0" i="1" smtClean="0">
                        <a:latin typeface="Cambria Math" panose="02040503050406030204" pitchFamily="18" charset="0"/>
                      </a:rPr>
                      <m:t>𝑉</m:t>
                    </m:r>
                    <m:d>
                      <m:dPr>
                        <m:ctrlPr>
                          <a:rPr lang="en-CA" b="0" i="1" smtClean="0">
                            <a:latin typeface="Cambria Math" panose="02040503050406030204" pitchFamily="18" charset="0"/>
                          </a:rPr>
                        </m:ctrlPr>
                      </m:dPr>
                      <m:e>
                        <m:r>
                          <a:rPr lang="en-CA" b="0" i="1" smtClean="0">
                            <a:latin typeface="Cambria Math" panose="02040503050406030204" pitchFamily="18" charset="0"/>
                          </a:rPr>
                          <m:t>𝑠</m:t>
                        </m:r>
                      </m:e>
                    </m:d>
                  </m:oMath>
                </a14:m>
                <a:endParaRPr lang="en-US" dirty="0"/>
              </a:p>
              <a:p>
                <a:pPr lvl="1"/>
                <a:r>
                  <a:rPr lang="en-US" dirty="0"/>
                  <a:t>This is because we now have two stimuli, </a:t>
                </a:r>
                <a14:m>
                  <m:oMath xmlns:m="http://schemas.openxmlformats.org/officeDocument/2006/math">
                    <m:r>
                      <a:rPr lang="en-CA" b="0" i="1" smtClean="0">
                        <a:latin typeface="Cambria Math" panose="02040503050406030204" pitchFamily="18" charset="0"/>
                      </a:rPr>
                      <m:t>𝑠</m:t>
                    </m:r>
                  </m:oMath>
                </a14:m>
                <a:r>
                  <a:rPr lang="en-US" dirty="0"/>
                  <a:t> (triangle, square), so we need to keep track of which value, </a:t>
                </a:r>
                <a14:m>
                  <m:oMath xmlns:m="http://schemas.openxmlformats.org/officeDocument/2006/math">
                    <m:r>
                      <a:rPr lang="en-CA" b="0" i="1" smtClean="0">
                        <a:latin typeface="Cambria Math" panose="02040503050406030204" pitchFamily="18" charset="0"/>
                      </a:rPr>
                      <m:t>𝑉</m:t>
                    </m:r>
                  </m:oMath>
                </a14:m>
                <a:r>
                  <a:rPr lang="en-US" dirty="0"/>
                  <a:t>, we are talking about</a:t>
                </a:r>
              </a:p>
              <a:p>
                <a:pPr lvl="1"/>
                <a:r>
                  <a:rPr lang="en-US" dirty="0"/>
                  <a:t>We will only update a value if we are exposed to that stimulus (examples coming)</a:t>
                </a:r>
              </a:p>
            </p:txBody>
          </p:sp>
        </mc:Choice>
        <mc:Fallback xmlns="">
          <p:sp>
            <p:nvSpPr>
              <p:cNvPr id="3" name="Content Placeholder 2">
                <a:extLst>
                  <a:ext uri="{FF2B5EF4-FFF2-40B4-BE49-F238E27FC236}">
                    <a16:creationId xmlns:a16="http://schemas.microsoft.com/office/drawing/2014/main" id="{3E42F5C1-279F-F4B3-3A65-F70E784E7589}"/>
                  </a:ext>
                </a:extLst>
              </p:cNvPr>
              <p:cNvSpPr>
                <a:spLocks noGrp="1" noRot="1" noChangeAspect="1" noMove="1" noResize="1" noEditPoints="1" noAdjustHandles="1" noChangeArrowheads="1" noChangeShapeType="1" noTextEdit="1"/>
              </p:cNvSpPr>
              <p:nvPr>
                <p:ph idx="1"/>
              </p:nvPr>
            </p:nvSpPr>
            <p:spPr>
              <a:xfrm>
                <a:off x="838200" y="1825624"/>
                <a:ext cx="10515600" cy="4552873"/>
              </a:xfrm>
              <a:blipFill>
                <a:blip r:embed="rId2"/>
                <a:stretch>
                  <a:fillRect l="-965" t="-1944"/>
                </a:stretch>
              </a:blipFill>
            </p:spPr>
            <p:txBody>
              <a:bodyPr/>
              <a:lstStyle/>
              <a:p>
                <a:r>
                  <a:rPr lang="en-US">
                    <a:noFill/>
                  </a:rPr>
                  <a:t> </a:t>
                </a:r>
              </a:p>
            </p:txBody>
          </p:sp>
        </mc:Fallback>
      </mc:AlternateContent>
    </p:spTree>
    <p:extLst>
      <p:ext uri="{BB962C8B-B14F-4D97-AF65-F5344CB8AC3E}">
        <p14:creationId xmlns:p14="http://schemas.microsoft.com/office/powerpoint/2010/main" val="116156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6881F-7ED4-F77F-A499-E50F8ACECD85}"/>
              </a:ext>
            </a:extLst>
          </p:cNvPr>
          <p:cNvSpPr>
            <a:spLocks noGrp="1"/>
          </p:cNvSpPr>
          <p:nvPr>
            <p:ph type="title"/>
          </p:nvPr>
        </p:nvSpPr>
        <p:spPr/>
        <p:txBody>
          <a:bodyPr/>
          <a:lstStyle/>
          <a:p>
            <a:r>
              <a:rPr lang="en-US" dirty="0"/>
              <a:t>From value to choice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6FE67C-9D26-8EE2-5EB5-08EE5DF67EC1}"/>
                  </a:ext>
                </a:extLst>
              </p:cNvPr>
              <p:cNvSpPr>
                <a:spLocks noGrp="1"/>
              </p:cNvSpPr>
              <p:nvPr>
                <p:ph idx="1"/>
              </p:nvPr>
            </p:nvSpPr>
            <p:spPr/>
            <p:txBody>
              <a:bodyPr/>
              <a:lstStyle/>
              <a:p>
                <a:r>
                  <a:rPr lang="en-US" dirty="0"/>
                  <a:t>What’s the problem?</a:t>
                </a:r>
              </a:p>
              <a:p>
                <a:pPr lvl="1"/>
                <a14:m>
                  <m:oMath xmlns:m="http://schemas.openxmlformats.org/officeDocument/2006/math">
                    <m:r>
                      <a:rPr lang="en-CA" b="0" i="1" smtClean="0">
                        <a:latin typeface="Cambria Math" panose="02040503050406030204" pitchFamily="18" charset="0"/>
                      </a:rPr>
                      <m:t>𝑉</m:t>
                    </m:r>
                  </m:oMath>
                </a14:m>
                <a:r>
                  <a:rPr lang="en-US" dirty="0"/>
                  <a:t> is a real number </a:t>
                </a:r>
                <a14:m>
                  <m:oMath xmlns:m="http://schemas.openxmlformats.org/officeDocument/2006/math">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 ∞</m:t>
                        </m:r>
                      </m:e>
                    </m:d>
                  </m:oMath>
                </a14:m>
                <a:r>
                  <a:rPr lang="en-US" dirty="0"/>
                  <a:t>, but what we observe are binary choices (</a:t>
                </a:r>
                <a14:m>
                  <m:oMath xmlns:m="http://schemas.openxmlformats.org/officeDocument/2006/math">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0,1</m:t>
                        </m:r>
                      </m:e>
                    </m:d>
                  </m:oMath>
                </a14:m>
                <a:r>
                  <a:rPr lang="en-US" dirty="0"/>
                  <a:t>)</a:t>
                </a:r>
              </a:p>
              <a:p>
                <a:pPr lvl="1"/>
                <a:r>
                  <a:rPr lang="en-US" dirty="0"/>
                  <a:t>E.g.,</a:t>
                </a:r>
              </a:p>
              <a:p>
                <a:pPr marL="457200" lvl="1" indent="0">
                  <a:buNone/>
                </a:pPr>
                <a:endParaRPr lang="en-US" dirty="0"/>
              </a:p>
              <a:p>
                <a:pPr marL="457200" lvl="1" indent="0">
                  <a:buNone/>
                </a:pPr>
                <a:endParaRPr lang="en-US" dirty="0"/>
              </a:p>
              <a:p>
                <a:pPr marL="457200" lvl="1"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𝑉</m:t>
                      </m:r>
                      <m:sSub>
                        <m:sSubPr>
                          <m:ctrlPr>
                            <a:rPr lang="en-CA" b="0" i="1" smtClean="0">
                              <a:latin typeface="Cambria Math" panose="02040503050406030204" pitchFamily="18" charset="0"/>
                            </a:rPr>
                          </m:ctrlPr>
                        </m:sSubPr>
                        <m:e>
                          <m:d>
                            <m:dPr>
                              <m:ctrlPr>
                                <a:rPr lang="en-CA" b="0" i="1" smtClean="0">
                                  <a:latin typeface="Cambria Math" panose="02040503050406030204" pitchFamily="18" charset="0"/>
                                </a:rPr>
                              </m:ctrlPr>
                            </m:dPr>
                            <m:e>
                              <m:r>
                                <a:rPr lang="en-CA" b="0" i="1" smtClean="0">
                                  <a:latin typeface="Cambria Math" panose="02040503050406030204" pitchFamily="18" charset="0"/>
                                </a:rPr>
                                <m:t>𝑠𝑞𝑢𝑎𝑟𝑒</m:t>
                              </m:r>
                            </m:e>
                          </m:d>
                        </m:e>
                        <m:sub>
                          <m:r>
                            <a:rPr lang="en-CA" b="0" i="1" smtClean="0">
                              <a:latin typeface="Cambria Math" panose="02040503050406030204" pitchFamily="18" charset="0"/>
                            </a:rPr>
                            <m:t>𝑡</m:t>
                          </m:r>
                        </m:sub>
                      </m:sSub>
                      <m:r>
                        <a:rPr lang="en-CA" b="0" i="1" smtClean="0">
                          <a:latin typeface="Cambria Math" panose="02040503050406030204" pitchFamily="18" charset="0"/>
                        </a:rPr>
                        <m:t>=1.12 →</m:t>
                      </m:r>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r>
                        <a:rPr lang="en-CA" b="0" i="1" smtClean="0">
                          <a:latin typeface="Cambria Math" panose="02040503050406030204" pitchFamily="18" charset="0"/>
                        </a:rPr>
                        <m:t>= ?</m:t>
                      </m:r>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A66FE67C-9D26-8EE2-5EB5-08EE5DF67EC1}"/>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824784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D227F-E955-AB45-2E93-5E491469D78F}"/>
              </a:ext>
            </a:extLst>
          </p:cNvPr>
          <p:cNvSpPr>
            <a:spLocks noGrp="1"/>
          </p:cNvSpPr>
          <p:nvPr>
            <p:ph type="title"/>
          </p:nvPr>
        </p:nvSpPr>
        <p:spPr/>
        <p:txBody>
          <a:bodyPr/>
          <a:lstStyle/>
          <a:p>
            <a:r>
              <a:rPr lang="en-US" dirty="0"/>
              <a:t>Modeling </a:t>
            </a:r>
            <a:r>
              <a:rPr lang="en-US" i="1" dirty="0"/>
              <a:t>choice </a:t>
            </a:r>
            <a:r>
              <a:rPr lang="en-US" dirty="0"/>
              <a:t>in this task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F9D0AB0-2A6F-2480-C363-0AE8BB6BC37C}"/>
                  </a:ext>
                </a:extLst>
              </p:cNvPr>
              <p:cNvSpPr>
                <a:spLocks noGrp="1"/>
              </p:cNvSpPr>
              <p:nvPr>
                <p:ph idx="1"/>
              </p:nvPr>
            </p:nvSpPr>
            <p:spPr/>
            <p:txBody>
              <a:bodyPr/>
              <a:lstStyle/>
              <a:p>
                <a:r>
                  <a:rPr lang="en-US" dirty="0"/>
                  <a:t>What we need is a way to translate </a:t>
                </a:r>
                <a:r>
                  <a:rPr lang="en-US" i="1" dirty="0"/>
                  <a:t>value </a:t>
                </a:r>
                <a:r>
                  <a:rPr lang="en-US" dirty="0"/>
                  <a:t>into </a:t>
                </a:r>
                <a:r>
                  <a:rPr lang="en-US" i="1" dirty="0"/>
                  <a:t>choice</a:t>
                </a:r>
              </a:p>
              <a:p>
                <a:pPr lvl="1"/>
                <a:r>
                  <a:rPr lang="en-US" dirty="0"/>
                  <a:t>Many options, but a popular choice is the </a:t>
                </a:r>
                <a:r>
                  <a:rPr lang="en-US" b="1" dirty="0" err="1"/>
                  <a:t>softmax</a:t>
                </a:r>
                <a:r>
                  <a:rPr lang="en-US" b="1" dirty="0"/>
                  <a:t> choice rule: </a:t>
                </a:r>
              </a:p>
              <a:p>
                <a:pPr lvl="1"/>
                <a:endParaRPr lang="en-US" b="1"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m:rPr>
                              <m:sty m:val="p"/>
                            </m:rPr>
                            <a:rPr lang="en-CA" b="0" i="0" smtClean="0">
                              <a:latin typeface="Cambria Math" panose="02040503050406030204" pitchFamily="18" charset="0"/>
                            </a:rPr>
                            <m:t>Choose</m:t>
                          </m:r>
                          <m:r>
                            <a:rPr lang="en-CA" b="0" i="0" smtClean="0">
                              <a:latin typeface="Cambria Math" panose="02040503050406030204" pitchFamily="18" charset="0"/>
                            </a:rPr>
                            <m:t> </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𝑜</m:t>
                              </m:r>
                            </m:e>
                            <m:sub>
                              <m:r>
                                <a:rPr lang="en-CA" b="0" i="1" smtClean="0">
                                  <a:latin typeface="Cambria Math" panose="02040503050406030204" pitchFamily="18" charset="0"/>
                                </a:rPr>
                                <m:t>1</m:t>
                              </m:r>
                            </m:sub>
                          </m:sSub>
                        </m:e>
                      </m:d>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1</m:t>
                                  </m:r>
                                </m:sub>
                              </m:sSub>
                            </m:e>
                          </m:func>
                        </m:num>
                        <m:den>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𝑖</m:t>
                              </m:r>
                              <m:r>
                                <a:rPr lang="en-CA" b="0" i="1" smtClean="0">
                                  <a:latin typeface="Cambria Math" panose="02040503050406030204" pitchFamily="18" charset="0"/>
                                </a:rPr>
                                <m:t>=1</m:t>
                              </m:r>
                            </m:sub>
                            <m:sup>
                              <m:r>
                                <a:rPr lang="en-CA" b="0" i="1" smtClean="0">
                                  <a:latin typeface="Cambria Math" panose="02040503050406030204" pitchFamily="18" charset="0"/>
                                </a:rPr>
                                <m:t>𝑂</m:t>
                              </m:r>
                            </m:sup>
                            <m:e>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i="1">
                                      <a:latin typeface="Cambria Math" panose="02040503050406030204" pitchFamily="18" charset="0"/>
                                    </a:rPr>
                                    <m:t>𝛽</m:t>
                                  </m:r>
                                  <m:sSub>
                                    <m:sSubPr>
                                      <m:ctrlPr>
                                        <a:rPr lang="en-CA" i="1">
                                          <a:latin typeface="Cambria Math" panose="02040503050406030204" pitchFamily="18" charset="0"/>
                                        </a:rPr>
                                      </m:ctrlPr>
                                    </m:sSubPr>
                                    <m:e>
                                      <m:r>
                                        <a:rPr lang="en-CA" i="1">
                                          <a:latin typeface="Cambria Math" panose="02040503050406030204" pitchFamily="18" charset="0"/>
                                        </a:rPr>
                                        <m:t>𝑉</m:t>
                                      </m:r>
                                    </m:e>
                                    <m:sub>
                                      <m:r>
                                        <a:rPr lang="en-CA" i="1">
                                          <a:latin typeface="Cambria Math" panose="02040503050406030204" pitchFamily="18" charset="0"/>
                                        </a:rPr>
                                        <m:t>𝑖</m:t>
                                      </m:r>
                                    </m:sub>
                                  </m:sSub>
                                </m:e>
                              </m:func>
                            </m:e>
                          </m:nary>
                        </m:den>
                      </m:f>
                    </m:oMath>
                  </m:oMathPara>
                </a14:m>
                <a:endParaRPr lang="en-CA" b="0" dirty="0"/>
              </a:p>
              <a:p>
                <a:endParaRPr lang="en-CA" b="0" i="1" dirty="0">
                  <a:latin typeface="Cambria Math" panose="02040503050406030204" pitchFamily="18" charset="0"/>
                </a:endParaRPr>
              </a:p>
              <a:p>
                <a14:m>
                  <m:oMath xmlns:m="http://schemas.openxmlformats.org/officeDocument/2006/math">
                    <m:r>
                      <a:rPr lang="en-CA" b="0" i="1" smtClean="0">
                        <a:latin typeface="Cambria Math" panose="02040503050406030204" pitchFamily="18" charset="0"/>
                      </a:rPr>
                      <m:t>𝑜</m:t>
                    </m:r>
                  </m:oMath>
                </a14:m>
                <a:r>
                  <a:rPr lang="en-US" dirty="0"/>
                  <a:t> is an option. There are two in our example: square, triangle</a:t>
                </a:r>
              </a:p>
              <a:p>
                <a14:m>
                  <m:oMath xmlns:m="http://schemas.openxmlformats.org/officeDocument/2006/math">
                    <m:r>
                      <a:rPr lang="en-CA" b="0" i="1" smtClean="0">
                        <a:latin typeface="Cambria Math" panose="02040503050406030204" pitchFamily="18" charset="0"/>
                      </a:rPr>
                      <m:t>𝛽</m:t>
                    </m:r>
                  </m:oMath>
                </a14:m>
                <a:r>
                  <a:rPr lang="en-US" dirty="0"/>
                  <a:t> is a free parameter, like </a:t>
                </a:r>
                <a14:m>
                  <m:oMath xmlns:m="http://schemas.openxmlformats.org/officeDocument/2006/math">
                    <m:r>
                      <a:rPr lang="en-CA" b="0" i="1" smtClean="0">
                        <a:latin typeface="Cambria Math" panose="02040503050406030204" pitchFamily="18" charset="0"/>
                      </a:rPr>
                      <m:t>𝛼</m:t>
                    </m:r>
                  </m:oMath>
                </a14:m>
                <a:r>
                  <a:rPr lang="en-US" dirty="0"/>
                  <a:t>, known as the </a:t>
                </a:r>
                <a:r>
                  <a:rPr lang="en-US" b="1" dirty="0"/>
                  <a:t>inverse temperature</a:t>
                </a:r>
                <a:endParaRPr lang="en-US" dirty="0"/>
              </a:p>
            </p:txBody>
          </p:sp>
        </mc:Choice>
        <mc:Fallback>
          <p:sp>
            <p:nvSpPr>
              <p:cNvPr id="3" name="Content Placeholder 2">
                <a:extLst>
                  <a:ext uri="{FF2B5EF4-FFF2-40B4-BE49-F238E27FC236}">
                    <a16:creationId xmlns:a16="http://schemas.microsoft.com/office/drawing/2014/main" id="{DF9D0AB0-2A6F-2480-C363-0AE8BB6BC37C}"/>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403611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a function&#10;&#10;Description automatically generated">
            <a:extLst>
              <a:ext uri="{FF2B5EF4-FFF2-40B4-BE49-F238E27FC236}">
                <a16:creationId xmlns:a16="http://schemas.microsoft.com/office/drawing/2014/main" id="{7BF8BA62-2AC4-77C1-EC9E-19ADE2A97359}"/>
              </a:ext>
            </a:extLst>
          </p:cNvPr>
          <p:cNvPicPr>
            <a:picLocks noChangeAspect="1"/>
          </p:cNvPicPr>
          <p:nvPr/>
        </p:nvPicPr>
        <p:blipFill>
          <a:blip r:embed="rId2"/>
          <a:stretch>
            <a:fillRect/>
          </a:stretch>
        </p:blipFill>
        <p:spPr>
          <a:xfrm>
            <a:off x="4542263" y="560349"/>
            <a:ext cx="7649737" cy="5737302"/>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3AC64CB-5501-F7C3-B847-00CED95DC5F4}"/>
                  </a:ext>
                </a:extLst>
              </p:cNvPr>
              <p:cNvSpPr>
                <a:spLocks noGrp="1"/>
              </p:cNvSpPr>
              <p:nvPr>
                <p:ph type="title"/>
              </p:nvPr>
            </p:nvSpPr>
            <p:spPr/>
            <p:txBody>
              <a:bodyPr/>
              <a:lstStyle/>
              <a:p>
                <a:r>
                  <a:rPr lang="en-US" dirty="0"/>
                  <a:t>Understanding </a:t>
                </a:r>
                <a14:m>
                  <m:oMath xmlns:m="http://schemas.openxmlformats.org/officeDocument/2006/math">
                    <m:r>
                      <a:rPr lang="en-CA" b="0" i="1" smtClean="0">
                        <a:latin typeface="Cambria Math" panose="02040503050406030204" pitchFamily="18" charset="0"/>
                      </a:rPr>
                      <m:t>𝛽</m:t>
                    </m:r>
                  </m:oMath>
                </a14:m>
                <a:endParaRPr lang="en-US" dirty="0"/>
              </a:p>
            </p:txBody>
          </p:sp>
        </mc:Choice>
        <mc:Fallback xmlns="">
          <p:sp>
            <p:nvSpPr>
              <p:cNvPr id="2" name="Title 1">
                <a:extLst>
                  <a:ext uri="{FF2B5EF4-FFF2-40B4-BE49-F238E27FC236}">
                    <a16:creationId xmlns:a16="http://schemas.microsoft.com/office/drawing/2014/main" id="{13AC64CB-5501-F7C3-B847-00CED95DC5F4}"/>
                  </a:ext>
                </a:extLst>
              </p:cNvPr>
              <p:cNvSpPr>
                <a:spLocks noGrp="1" noRot="1" noChangeAspect="1" noMove="1" noResize="1" noEditPoints="1" noAdjustHandles="1" noChangeArrowheads="1" noChangeShapeType="1" noTextEdit="1"/>
              </p:cNvSpPr>
              <p:nvPr>
                <p:ph type="title"/>
              </p:nvPr>
            </p:nvSpPr>
            <p:spPr>
              <a:blipFill>
                <a:blip r:embed="rId3"/>
                <a:stretch>
                  <a:fillRect l="-241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DC01FC94-79D9-467E-558D-40F55807EFC4}"/>
              </a:ext>
            </a:extLst>
          </p:cNvPr>
          <p:cNvSpPr txBox="1"/>
          <p:nvPr/>
        </p:nvSpPr>
        <p:spPr>
          <a:xfrm>
            <a:off x="5475249" y="6294863"/>
            <a:ext cx="5977053" cy="369332"/>
          </a:xfrm>
          <a:prstGeom prst="rect">
            <a:avLst/>
          </a:prstGeom>
          <a:noFill/>
        </p:spPr>
        <p:txBody>
          <a:bodyPr wrap="square" rtlCol="0">
            <a:spAutoFit/>
          </a:bodyPr>
          <a:lstStyle/>
          <a:p>
            <a:r>
              <a:rPr lang="en-US" dirty="0">
                <a:sym typeface="Wingdings" pitchFamily="2" charset="2"/>
              </a:rPr>
              <a:t> V1 is larger                                                            V2 is larger </a:t>
            </a: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A863CC-04EC-CD0E-2882-DC45BB1F58A3}"/>
                  </a:ext>
                </a:extLst>
              </p:cNvPr>
              <p:cNvSpPr txBox="1"/>
              <p:nvPr/>
            </p:nvSpPr>
            <p:spPr>
              <a:xfrm>
                <a:off x="178419" y="1828799"/>
                <a:ext cx="4270918" cy="3970318"/>
              </a:xfrm>
              <a:prstGeom prst="rect">
                <a:avLst/>
              </a:prstGeom>
              <a:noFill/>
            </p:spPr>
            <p:txBody>
              <a:bodyPr wrap="square" rtlCol="0">
                <a:spAutoFit/>
              </a:bodyPr>
              <a:lstStyle/>
              <a:p>
                <a:pPr marL="285750" indent="-285750">
                  <a:buFont typeface="Arial" panose="020B0604020202020204" pitchFamily="34" charset="0"/>
                  <a:buChar char="•"/>
                </a:pPr>
                <a:r>
                  <a:rPr lang="en-US" dirty="0"/>
                  <a:t>As </a:t>
                </a:r>
                <a14:m>
                  <m:oMath xmlns:m="http://schemas.openxmlformats.org/officeDocument/2006/math">
                    <m:r>
                      <a:rPr lang="en-CA" b="0" i="1" smtClean="0">
                        <a:latin typeface="Cambria Math" panose="02040503050406030204" pitchFamily="18" charset="0"/>
                      </a:rPr>
                      <m:t>𝛽</m:t>
                    </m:r>
                  </m:oMath>
                </a14:m>
                <a:r>
                  <a:rPr lang="en-US" dirty="0"/>
                  <a:t> gets larger, choice becomes more </a:t>
                </a:r>
                <a:r>
                  <a:rPr lang="en-US" b="1" dirty="0"/>
                  <a:t>deterministic</a:t>
                </a:r>
                <a:endParaRPr lang="en-US" dirty="0"/>
              </a:p>
              <a:p>
                <a:pPr marL="742950" lvl="1" indent="-285750">
                  <a:buFont typeface="Arial" panose="020B0604020202020204" pitchFamily="34" charset="0"/>
                  <a:buChar char="•"/>
                </a:pPr>
                <a:r>
                  <a:rPr lang="en-US" dirty="0"/>
                  <a:t>A smaller difference between the value of each option is needed to inform choice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a:t>
                </a:r>
                <a14:m>
                  <m:oMath xmlns:m="http://schemas.openxmlformats.org/officeDocument/2006/math">
                    <m:r>
                      <a:rPr lang="en-CA" b="0" i="1" smtClean="0">
                        <a:latin typeface="Cambria Math" panose="02040503050406030204" pitchFamily="18" charset="0"/>
                      </a:rPr>
                      <m:t>𝛽</m:t>
                    </m:r>
                  </m:oMath>
                </a14:m>
                <a:r>
                  <a:rPr lang="en-US" dirty="0"/>
                  <a:t> is small, choice is more random</a:t>
                </a:r>
              </a:p>
              <a:p>
                <a:pPr marL="742950" lvl="1" indent="-285750">
                  <a:buFont typeface="Arial" panose="020B0604020202020204" pitchFamily="34" charset="0"/>
                  <a:buChar char="•"/>
                </a:pPr>
                <a:r>
                  <a:rPr lang="en-US" dirty="0"/>
                  <a:t>Even large difference in values do not greatly drive choice</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r>
                      <a:rPr lang="en-CA" b="0" i="1" smtClean="0">
                        <a:latin typeface="Cambria Math" panose="02040503050406030204" pitchFamily="18" charset="0"/>
                      </a:rPr>
                      <m:t>𝛽</m:t>
                    </m:r>
                    <m:r>
                      <a:rPr lang="en-CA" b="0" i="1" smtClean="0">
                        <a:latin typeface="Cambria Math" panose="02040503050406030204" pitchFamily="18" charset="0"/>
                      </a:rPr>
                      <m:t>=0</m:t>
                    </m:r>
                  </m:oMath>
                </a14:m>
                <a:r>
                  <a:rPr lang="en-US" dirty="0"/>
                  <a:t> reflects random responding (50/50, in the binary case)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Each subject has own </a:t>
                </a:r>
                <a14:m>
                  <m:oMath xmlns:m="http://schemas.openxmlformats.org/officeDocument/2006/math">
                    <m:r>
                      <a:rPr lang="en-CA" b="0" i="1" smtClean="0">
                        <a:latin typeface="Cambria Math" panose="02040503050406030204" pitchFamily="18" charset="0"/>
                      </a:rPr>
                      <m:t>𝛽</m:t>
                    </m:r>
                  </m:oMath>
                </a14:m>
                <a:r>
                  <a:rPr lang="en-US" dirty="0"/>
                  <a:t> value</a:t>
                </a:r>
              </a:p>
            </p:txBody>
          </p:sp>
        </mc:Choice>
        <mc:Fallback xmlns="">
          <p:sp>
            <p:nvSpPr>
              <p:cNvPr id="10" name="TextBox 9">
                <a:extLst>
                  <a:ext uri="{FF2B5EF4-FFF2-40B4-BE49-F238E27FC236}">
                    <a16:creationId xmlns:a16="http://schemas.microsoft.com/office/drawing/2014/main" id="{02A863CC-04EC-CD0E-2882-DC45BB1F58A3}"/>
                  </a:ext>
                </a:extLst>
              </p:cNvPr>
              <p:cNvSpPr txBox="1">
                <a:spLocks noRot="1" noChangeAspect="1" noMove="1" noResize="1" noEditPoints="1" noAdjustHandles="1" noChangeArrowheads="1" noChangeShapeType="1" noTextEdit="1"/>
              </p:cNvSpPr>
              <p:nvPr/>
            </p:nvSpPr>
            <p:spPr>
              <a:xfrm>
                <a:off x="178419" y="1828799"/>
                <a:ext cx="4270918" cy="3970318"/>
              </a:xfrm>
              <a:prstGeom prst="rect">
                <a:avLst/>
              </a:prstGeom>
              <a:blipFill>
                <a:blip r:embed="rId4"/>
                <a:stretch>
                  <a:fillRect l="-592" t="-639" b="-1597"/>
                </a:stretch>
              </a:blipFill>
            </p:spPr>
            <p:txBody>
              <a:bodyPr/>
              <a:lstStyle/>
              <a:p>
                <a:r>
                  <a:rPr lang="en-US">
                    <a:noFill/>
                  </a:rPr>
                  <a:t> </a:t>
                </a:r>
              </a:p>
            </p:txBody>
          </p:sp>
        </mc:Fallback>
      </mc:AlternateContent>
    </p:spTree>
    <p:extLst>
      <p:ext uri="{BB962C8B-B14F-4D97-AF65-F5344CB8AC3E}">
        <p14:creationId xmlns:p14="http://schemas.microsoft.com/office/powerpoint/2010/main" val="1193649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8618-2524-4F25-B597-CBFC7F287624}"/>
              </a:ext>
            </a:extLst>
          </p:cNvPr>
          <p:cNvSpPr>
            <a:spLocks noGrp="1"/>
          </p:cNvSpPr>
          <p:nvPr>
            <p:ph type="title"/>
          </p:nvPr>
        </p:nvSpPr>
        <p:spPr/>
        <p:txBody>
          <a:bodyPr/>
          <a:lstStyle/>
          <a:p>
            <a:r>
              <a:rPr lang="en-US" dirty="0"/>
              <a:t>Putting it together</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4B139416-BDAD-2019-8AAC-E1C3A6CF8759}"/>
                  </a:ext>
                </a:extLst>
              </p:cNvPr>
              <p:cNvGraphicFramePr>
                <a:graphicFrameLocks noGrp="1"/>
              </p:cNvGraphicFramePr>
              <p:nvPr>
                <p:extLst>
                  <p:ext uri="{D42A27DB-BD31-4B8C-83A1-F6EECF244321}">
                    <p14:modId xmlns:p14="http://schemas.microsoft.com/office/powerpoint/2010/main" val="2194234523"/>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3200">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𝑠𝑞𝑢𝑎𝑟𝑒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𝑡𝑟𝑖𝑎𝑛𝑔𝑙𝑒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𝛿</m:t>
                                </m:r>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𝑃</m:t>
                                </m:r>
                                <m:sSub>
                                  <m:sSubPr>
                                    <m:ctrlPr>
                                      <a:rPr lang="en-CA" sz="1200" b="0" i="1" u="none" strike="noStrike" smtClean="0">
                                        <a:solidFill>
                                          <a:srgbClr val="000000"/>
                                        </a:solidFill>
                                        <a:effectLst/>
                                        <a:latin typeface="Cambria Math" panose="02040503050406030204" pitchFamily="18" charset="0"/>
                                      </a:rPr>
                                    </m:ctrlPr>
                                  </m:sSubPr>
                                  <m:e>
                                    <m:d>
                                      <m:dPr>
                                        <m:ctrlPr>
                                          <a:rPr lang="en-CA" sz="1200" b="0" i="1" u="none" strike="noStrike" smtClean="0">
                                            <a:solidFill>
                                              <a:srgbClr val="000000"/>
                                            </a:solidFill>
                                            <a:effectLst/>
                                            <a:latin typeface="Cambria Math" panose="02040503050406030204" pitchFamily="18" charset="0"/>
                                          </a:rPr>
                                        </m:ctrlPr>
                                      </m:dPr>
                                      <m:e>
                                        <m:r>
                                          <a:rPr lang="en-CA" sz="1200" b="0" i="1" u="none" strike="noStrike" smtClean="0">
                                            <a:solidFill>
                                              <a:srgbClr val="000000"/>
                                            </a:solidFill>
                                            <a:effectLst/>
                                            <a:latin typeface="Cambria Math" panose="02040503050406030204" pitchFamily="18" charset="0"/>
                                          </a:rPr>
                                          <m:t>𝐶h𝑜𝑜𝑠𝑒</m:t>
                                        </m:r>
                                        <m:r>
                                          <a:rPr lang="en-CA" sz="1200" b="0" i="1" u="none" strike="noStrike" smtClean="0">
                                            <a:solidFill>
                                              <a:srgbClr val="000000"/>
                                            </a:solidFill>
                                            <a:effectLst/>
                                            <a:latin typeface="Cambria Math" panose="02040503050406030204" pitchFamily="18" charset="0"/>
                                          </a:rPr>
                                          <m:t> </m:t>
                                        </m:r>
                                        <m:r>
                                          <a:rPr lang="en-CA" sz="1200" b="0" i="1" u="none" strike="noStrike" smtClean="0">
                                            <a:solidFill>
                                              <a:srgbClr val="000000"/>
                                            </a:solidFill>
                                            <a:effectLst/>
                                            <a:latin typeface="Cambria Math" panose="02040503050406030204" pitchFamily="18" charset="0"/>
                                          </a:rPr>
                                          <m:t>𝑆𝑞𝑢𝑎𝑟𝑒</m:t>
                                        </m:r>
                                      </m:e>
                                    </m:d>
                                  </m:e>
                                  <m:sub>
                                    <m:r>
                                      <a:rPr lang="en-CA" sz="1200" b="0" i="1" u="none" strike="noStrike" smtClean="0">
                                        <a:solidFill>
                                          <a:srgbClr val="000000"/>
                                        </a:solidFill>
                                        <a:effectLst/>
                                        <a:latin typeface="Cambria Math" panose="02040503050406030204" pitchFamily="18" charset="0"/>
                                      </a:rPr>
                                      <m:t>𝑡</m:t>
                                    </m:r>
                                    <m:r>
                                      <a:rPr lang="en-CA" sz="1200" b="0" i="1" u="none" strike="noStrike" smtClean="0">
                                        <a:solidFill>
                                          <a:srgbClr val="000000"/>
                                        </a:solidFill>
                                        <a:effectLst/>
                                        <a:latin typeface="Cambria Math" panose="02040503050406030204" pitchFamily="18" charset="0"/>
                                      </a:rPr>
                                      <m:t>+1</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0.219257</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1.151749</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-1.073548</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1.391654</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Choice>
        <mc:Fallback xmlns="">
          <p:graphicFrame>
            <p:nvGraphicFramePr>
              <p:cNvPr id="4" name="Table 3">
                <a:extLst>
                  <a:ext uri="{FF2B5EF4-FFF2-40B4-BE49-F238E27FC236}">
                    <a16:creationId xmlns:a16="http://schemas.microsoft.com/office/drawing/2014/main" id="{4B139416-BDAD-2019-8AAC-E1C3A6CF8759}"/>
                  </a:ext>
                </a:extLst>
              </p:cNvPr>
              <p:cNvGraphicFramePr>
                <a:graphicFrameLocks noGrp="1"/>
              </p:cNvGraphicFramePr>
              <p:nvPr>
                <p:extLst>
                  <p:ext uri="{D42A27DB-BD31-4B8C-83A1-F6EECF244321}">
                    <p14:modId xmlns:p14="http://schemas.microsoft.com/office/powerpoint/2010/main" val="2194234523"/>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7328">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2"/>
                          <a:stretch>
                            <a:fillRect l="-400000" t="-12500" r="-3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2"/>
                          <a:stretch>
                            <a:fillRect l="-500000" t="-12500" r="-2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2"/>
                          <a:stretch>
                            <a:fillRect l="-756522" t="-12500" r="-153261"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2"/>
                          <a:stretch>
                            <a:fillRect l="-566906" t="-12500" r="-1439" b="-656250"/>
                          </a:stretch>
                        </a:blip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0.219257</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1.151749</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-1.073548</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1.391654</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2F1C6EC-9558-15DA-D3D3-CA3408AFC04D}"/>
                  </a:ext>
                </a:extLst>
              </p:cNvPr>
              <p:cNvSpPr txBox="1"/>
              <p:nvPr/>
            </p:nvSpPr>
            <p:spPr>
              <a:xfrm>
                <a:off x="6718610" y="257588"/>
                <a:ext cx="6099716" cy="15267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oMath>
                  </m:oMathPara>
                </a14:m>
                <a:endParaRPr lang="en-CA" i="1" dirty="0"/>
              </a:p>
              <a:p>
                <a:endParaRPr lang="en-CA"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r>
                            <a:rPr lang="en-CA" i="1">
                              <a:latin typeface="Cambria Math" panose="02040503050406030204" pitchFamily="18" charset="0"/>
                            </a:rPr>
                            <m:t>+1</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𝛼</m:t>
                      </m:r>
                      <m:r>
                        <a:rPr lang="en-CA" i="1">
                          <a:latin typeface="Cambria Math" panose="02040503050406030204" pitchFamily="18" charset="0"/>
                        </a:rPr>
                        <m:t> ∙ </m:t>
                      </m:r>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oMath>
                  </m:oMathPara>
                </a14:m>
                <a:endParaRPr lang="en-CA" sz="1800" b="0" dirty="0"/>
              </a:p>
              <a:p>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r>
                        <a:rPr lang="en-CA" b="0" i="1" smtClean="0">
                          <a:latin typeface="Cambria Math" panose="02040503050406030204" pitchFamily="18" charset="0"/>
                        </a:rPr>
                        <m:t>=</m:t>
                      </m:r>
                      <m:f>
                        <m:fPr>
                          <m:ctrlPr>
                            <a:rPr lang="en-CA" i="1">
                              <a:latin typeface="Cambria Math" panose="02040503050406030204" pitchFamily="18" charset="0"/>
                            </a:rPr>
                          </m:ctrlPr>
                        </m:fPr>
                        <m:num>
                          <m:func>
                            <m:funcPr>
                              <m:ctrlPr>
                                <a:rPr lang="en-CA" i="1">
                                  <a:latin typeface="Cambria Math" panose="02040503050406030204" pitchFamily="18" charset="0"/>
                                </a:rPr>
                              </m:ctrlPr>
                            </m:funcPr>
                            <m:fName>
                              <m:r>
                                <m:rPr>
                                  <m:sty m:val="p"/>
                                </m:rPr>
                                <a:rPr lang="en-CA">
                                  <a:latin typeface="Cambria Math" panose="02040503050406030204" pitchFamily="18" charset="0"/>
                                </a:rPr>
                                <m:t>exp</m:t>
                              </m:r>
                            </m:fName>
                            <m:e>
                              <m:r>
                                <a:rPr lang="en-CA" i="1">
                                  <a:latin typeface="Cambria Math" panose="02040503050406030204" pitchFamily="18" charset="0"/>
                                </a:rPr>
                                <m:t>𝛽</m:t>
                              </m:r>
                              <m:sSub>
                                <m:sSubPr>
                                  <m:ctrlPr>
                                    <a:rPr lang="en-CA" i="1">
                                      <a:latin typeface="Cambria Math" panose="02040503050406030204" pitchFamily="18" charset="0"/>
                                    </a:rPr>
                                  </m:ctrlPr>
                                </m:sSubPr>
                                <m:e>
                                  <m:r>
                                    <a:rPr lang="en-CA" i="1">
                                      <a:latin typeface="Cambria Math" panose="02040503050406030204" pitchFamily="18" charset="0"/>
                                    </a:rPr>
                                    <m:t>𝑉</m:t>
                                  </m:r>
                                </m:e>
                                <m:sub>
                                  <m:r>
                                    <a:rPr lang="en-CA" i="1">
                                      <a:latin typeface="Cambria Math" panose="02040503050406030204" pitchFamily="18" charset="0"/>
                                    </a:rPr>
                                    <m:t>1</m:t>
                                  </m:r>
                                </m:sub>
                              </m:sSub>
                            </m:e>
                          </m:func>
                        </m:num>
                        <m:den>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𝑂</m:t>
                              </m:r>
                            </m:sup>
                            <m:e>
                              <m:func>
                                <m:funcPr>
                                  <m:ctrlPr>
                                    <a:rPr lang="en-CA" i="1">
                                      <a:latin typeface="Cambria Math" panose="02040503050406030204" pitchFamily="18" charset="0"/>
                                    </a:rPr>
                                  </m:ctrlPr>
                                </m:funcPr>
                                <m:fName>
                                  <m:r>
                                    <m:rPr>
                                      <m:sty m:val="p"/>
                                    </m:rPr>
                                    <a:rPr lang="en-CA">
                                      <a:latin typeface="Cambria Math" panose="02040503050406030204" pitchFamily="18" charset="0"/>
                                    </a:rPr>
                                    <m:t>exp</m:t>
                                  </m:r>
                                </m:fName>
                                <m:e>
                                  <m:r>
                                    <a:rPr lang="en-CA" i="1">
                                      <a:latin typeface="Cambria Math" panose="02040503050406030204" pitchFamily="18" charset="0"/>
                                    </a:rPr>
                                    <m:t>𝛽</m:t>
                                  </m:r>
                                  <m:sSub>
                                    <m:sSubPr>
                                      <m:ctrlPr>
                                        <a:rPr lang="en-CA" i="1">
                                          <a:latin typeface="Cambria Math" panose="02040503050406030204" pitchFamily="18" charset="0"/>
                                        </a:rPr>
                                      </m:ctrlPr>
                                    </m:sSubPr>
                                    <m:e>
                                      <m:r>
                                        <a:rPr lang="en-CA" i="1">
                                          <a:latin typeface="Cambria Math" panose="02040503050406030204" pitchFamily="18" charset="0"/>
                                        </a:rPr>
                                        <m:t>𝑉</m:t>
                                      </m:r>
                                    </m:e>
                                    <m:sub>
                                      <m:r>
                                        <a:rPr lang="en-CA" i="1">
                                          <a:latin typeface="Cambria Math" panose="02040503050406030204" pitchFamily="18" charset="0"/>
                                        </a:rPr>
                                        <m:t>𝑖</m:t>
                                      </m:r>
                                    </m:sub>
                                  </m:sSub>
                                </m:e>
                              </m:func>
                            </m:e>
                          </m:nary>
                        </m:den>
                      </m:f>
                    </m:oMath>
                  </m:oMathPara>
                </a14:m>
                <a:endParaRPr lang="en-US" dirty="0"/>
              </a:p>
            </p:txBody>
          </p:sp>
        </mc:Choice>
        <mc:Fallback>
          <p:sp>
            <p:nvSpPr>
              <p:cNvPr id="6" name="TextBox 5">
                <a:extLst>
                  <a:ext uri="{FF2B5EF4-FFF2-40B4-BE49-F238E27FC236}">
                    <a16:creationId xmlns:a16="http://schemas.microsoft.com/office/drawing/2014/main" id="{12F1C6EC-9558-15DA-D3D3-CA3408AFC04D}"/>
                  </a:ext>
                </a:extLst>
              </p:cNvPr>
              <p:cNvSpPr txBox="1">
                <a:spLocks noRot="1" noChangeAspect="1" noMove="1" noResize="1" noEditPoints="1" noAdjustHandles="1" noChangeArrowheads="1" noChangeShapeType="1" noTextEdit="1"/>
              </p:cNvSpPr>
              <p:nvPr/>
            </p:nvSpPr>
            <p:spPr>
              <a:xfrm>
                <a:off x="6718610" y="257588"/>
                <a:ext cx="6099716" cy="1526765"/>
              </a:xfrm>
              <a:prstGeom prst="rect">
                <a:avLst/>
              </a:prstGeom>
              <a:blipFill>
                <a:blip r:embed="rId3"/>
                <a:stretch>
                  <a:fillRect b="-404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ADAA521-85F4-04C5-122C-3E8D5178E8A8}"/>
                  </a:ext>
                </a:extLst>
              </p:cNvPr>
              <p:cNvSpPr txBox="1"/>
              <p:nvPr/>
            </p:nvSpPr>
            <p:spPr>
              <a:xfrm>
                <a:off x="479502" y="1940312"/>
                <a:ext cx="104124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𝛼</m:t>
                      </m:r>
                      <m:r>
                        <a:rPr lang="en-CA" b="0" i="1" smtClean="0">
                          <a:latin typeface="Cambria Math" panose="02040503050406030204" pitchFamily="18" charset="0"/>
                        </a:rPr>
                        <m:t>=0.1</m:t>
                      </m:r>
                    </m:oMath>
                  </m:oMathPara>
                </a14:m>
                <a:endParaRPr lang="en-US" dirty="0"/>
              </a:p>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𝛽</m:t>
                      </m:r>
                      <m:r>
                        <a:rPr lang="en-CA" b="0" i="1" smtClean="0">
                          <a:latin typeface="Cambria Math" panose="02040503050406030204" pitchFamily="18" charset="0"/>
                        </a:rPr>
                        <m:t>=2.0 </m:t>
                      </m:r>
                    </m:oMath>
                  </m:oMathPara>
                </a14:m>
                <a:endParaRPr lang="en-US" dirty="0"/>
              </a:p>
            </p:txBody>
          </p:sp>
        </mc:Choice>
        <mc:Fallback xmlns="">
          <p:sp>
            <p:nvSpPr>
              <p:cNvPr id="7" name="TextBox 6">
                <a:extLst>
                  <a:ext uri="{FF2B5EF4-FFF2-40B4-BE49-F238E27FC236}">
                    <a16:creationId xmlns:a16="http://schemas.microsoft.com/office/drawing/2014/main" id="{8ADAA521-85F4-04C5-122C-3E8D5178E8A8}"/>
                  </a:ext>
                </a:extLst>
              </p:cNvPr>
              <p:cNvSpPr txBox="1">
                <a:spLocks noRot="1" noChangeAspect="1" noMove="1" noResize="1" noEditPoints="1" noAdjustHandles="1" noChangeArrowheads="1" noChangeShapeType="1" noTextEdit="1"/>
              </p:cNvSpPr>
              <p:nvPr/>
            </p:nvSpPr>
            <p:spPr>
              <a:xfrm>
                <a:off x="479502" y="1940312"/>
                <a:ext cx="1041247" cy="646331"/>
              </a:xfrm>
              <a:prstGeom prst="rect">
                <a:avLst/>
              </a:prstGeom>
              <a:blipFill>
                <a:blip r:embed="rId4"/>
                <a:stretch>
                  <a:fillRect b="-961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E3DB712-4554-6561-ABE5-34D8EA321722}"/>
              </a:ext>
            </a:extLst>
          </p:cNvPr>
          <p:cNvSpPr txBox="1"/>
          <p:nvPr/>
        </p:nvSpPr>
        <p:spPr>
          <a:xfrm>
            <a:off x="3415004" y="4581331"/>
            <a:ext cx="888385" cy="461665"/>
          </a:xfrm>
          <a:prstGeom prst="rect">
            <a:avLst/>
          </a:prstGeom>
          <a:noFill/>
        </p:spPr>
        <p:txBody>
          <a:bodyPr wrap="none" rtlCol="0">
            <a:spAutoFit/>
          </a:bodyPr>
          <a:lstStyle/>
          <a:p>
            <a:r>
              <a:rPr lang="en-US" sz="1200" dirty="0"/>
              <a:t>0 = triangle</a:t>
            </a:r>
          </a:p>
          <a:p>
            <a:r>
              <a:rPr lang="en-US" sz="1200" dirty="0"/>
              <a:t>1 = square</a:t>
            </a:r>
          </a:p>
        </p:txBody>
      </p:sp>
    </p:spTree>
    <p:extLst>
      <p:ext uri="{BB962C8B-B14F-4D97-AF65-F5344CB8AC3E}">
        <p14:creationId xmlns:p14="http://schemas.microsoft.com/office/powerpoint/2010/main" val="2336367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8618-2524-4F25-B597-CBFC7F287624}"/>
              </a:ext>
            </a:extLst>
          </p:cNvPr>
          <p:cNvSpPr>
            <a:spLocks noGrp="1"/>
          </p:cNvSpPr>
          <p:nvPr>
            <p:ph type="title"/>
          </p:nvPr>
        </p:nvSpPr>
        <p:spPr/>
        <p:txBody>
          <a:bodyPr/>
          <a:lstStyle/>
          <a:p>
            <a:r>
              <a:rPr lang="en-US" dirty="0"/>
              <a:t>Putting it together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2F1C6EC-9558-15DA-D3D3-CA3408AFC04D}"/>
                  </a:ext>
                </a:extLst>
              </p:cNvPr>
              <p:cNvSpPr txBox="1"/>
              <p:nvPr/>
            </p:nvSpPr>
            <p:spPr>
              <a:xfrm>
                <a:off x="6718610" y="257588"/>
                <a:ext cx="6099716" cy="15267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oMath>
                  </m:oMathPara>
                </a14:m>
                <a:endParaRPr lang="en-CA" i="1" dirty="0"/>
              </a:p>
              <a:p>
                <a:endParaRPr lang="en-CA"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r>
                            <a:rPr lang="en-CA" i="1">
                              <a:latin typeface="Cambria Math" panose="02040503050406030204" pitchFamily="18" charset="0"/>
                            </a:rPr>
                            <m:t>+1</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𝛼</m:t>
                      </m:r>
                      <m:r>
                        <a:rPr lang="en-CA" i="1">
                          <a:latin typeface="Cambria Math" panose="02040503050406030204" pitchFamily="18" charset="0"/>
                        </a:rPr>
                        <m:t> ∙ </m:t>
                      </m:r>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oMath>
                  </m:oMathPara>
                </a14:m>
                <a:endParaRPr lang="en-CA" sz="1800" b="0" dirty="0"/>
              </a:p>
              <a:p>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r>
                        <a:rPr lang="en-CA" b="0" i="1" smtClean="0">
                          <a:latin typeface="Cambria Math" panose="02040503050406030204" pitchFamily="18" charset="0"/>
                        </a:rPr>
                        <m:t>=</m:t>
                      </m:r>
                      <m:f>
                        <m:fPr>
                          <m:ctrlPr>
                            <a:rPr lang="en-CA" i="1">
                              <a:latin typeface="Cambria Math" panose="02040503050406030204" pitchFamily="18" charset="0"/>
                            </a:rPr>
                          </m:ctrlPr>
                        </m:fPr>
                        <m:num>
                          <m:func>
                            <m:funcPr>
                              <m:ctrlPr>
                                <a:rPr lang="en-CA" i="1">
                                  <a:latin typeface="Cambria Math" panose="02040503050406030204" pitchFamily="18" charset="0"/>
                                </a:rPr>
                              </m:ctrlPr>
                            </m:funcPr>
                            <m:fName>
                              <m:r>
                                <m:rPr>
                                  <m:sty m:val="p"/>
                                </m:rPr>
                                <a:rPr lang="en-CA">
                                  <a:latin typeface="Cambria Math" panose="02040503050406030204" pitchFamily="18" charset="0"/>
                                </a:rPr>
                                <m:t>exp</m:t>
                              </m:r>
                            </m:fName>
                            <m:e>
                              <m:r>
                                <a:rPr lang="en-CA" i="1">
                                  <a:latin typeface="Cambria Math" panose="02040503050406030204" pitchFamily="18" charset="0"/>
                                </a:rPr>
                                <m:t>𝛽</m:t>
                              </m:r>
                              <m:sSub>
                                <m:sSubPr>
                                  <m:ctrlPr>
                                    <a:rPr lang="en-CA" i="1">
                                      <a:latin typeface="Cambria Math" panose="02040503050406030204" pitchFamily="18" charset="0"/>
                                    </a:rPr>
                                  </m:ctrlPr>
                                </m:sSubPr>
                                <m:e>
                                  <m:r>
                                    <a:rPr lang="en-CA" i="1">
                                      <a:latin typeface="Cambria Math" panose="02040503050406030204" pitchFamily="18" charset="0"/>
                                    </a:rPr>
                                    <m:t>𝑉</m:t>
                                  </m:r>
                                </m:e>
                                <m:sub>
                                  <m:r>
                                    <a:rPr lang="en-CA" i="1">
                                      <a:latin typeface="Cambria Math" panose="02040503050406030204" pitchFamily="18" charset="0"/>
                                    </a:rPr>
                                    <m:t>1</m:t>
                                  </m:r>
                                </m:sub>
                              </m:sSub>
                            </m:e>
                          </m:func>
                        </m:num>
                        <m:den>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𝑂</m:t>
                              </m:r>
                            </m:sup>
                            <m:e>
                              <m:func>
                                <m:funcPr>
                                  <m:ctrlPr>
                                    <a:rPr lang="en-CA" i="1">
                                      <a:latin typeface="Cambria Math" panose="02040503050406030204" pitchFamily="18" charset="0"/>
                                    </a:rPr>
                                  </m:ctrlPr>
                                </m:funcPr>
                                <m:fName>
                                  <m:r>
                                    <m:rPr>
                                      <m:sty m:val="p"/>
                                    </m:rPr>
                                    <a:rPr lang="en-CA">
                                      <a:latin typeface="Cambria Math" panose="02040503050406030204" pitchFamily="18" charset="0"/>
                                    </a:rPr>
                                    <m:t>exp</m:t>
                                  </m:r>
                                </m:fName>
                                <m:e>
                                  <m:r>
                                    <a:rPr lang="en-CA" i="1">
                                      <a:latin typeface="Cambria Math" panose="02040503050406030204" pitchFamily="18" charset="0"/>
                                    </a:rPr>
                                    <m:t>𝛽</m:t>
                                  </m:r>
                                  <m:sSub>
                                    <m:sSubPr>
                                      <m:ctrlPr>
                                        <a:rPr lang="en-CA" i="1">
                                          <a:latin typeface="Cambria Math" panose="02040503050406030204" pitchFamily="18" charset="0"/>
                                        </a:rPr>
                                      </m:ctrlPr>
                                    </m:sSubPr>
                                    <m:e>
                                      <m:r>
                                        <a:rPr lang="en-CA" i="1">
                                          <a:latin typeface="Cambria Math" panose="02040503050406030204" pitchFamily="18" charset="0"/>
                                        </a:rPr>
                                        <m:t>𝑉</m:t>
                                      </m:r>
                                    </m:e>
                                    <m:sub>
                                      <m:r>
                                        <a:rPr lang="en-CA" i="1">
                                          <a:latin typeface="Cambria Math" panose="02040503050406030204" pitchFamily="18" charset="0"/>
                                        </a:rPr>
                                        <m:t>𝑖</m:t>
                                      </m:r>
                                    </m:sub>
                                  </m:sSub>
                                </m:e>
                              </m:func>
                            </m:e>
                          </m:nary>
                        </m:den>
                      </m:f>
                    </m:oMath>
                  </m:oMathPara>
                </a14:m>
                <a:endParaRPr lang="en-US" dirty="0"/>
              </a:p>
            </p:txBody>
          </p:sp>
        </mc:Choice>
        <mc:Fallback>
          <p:sp>
            <p:nvSpPr>
              <p:cNvPr id="6" name="TextBox 5">
                <a:extLst>
                  <a:ext uri="{FF2B5EF4-FFF2-40B4-BE49-F238E27FC236}">
                    <a16:creationId xmlns:a16="http://schemas.microsoft.com/office/drawing/2014/main" id="{12F1C6EC-9558-15DA-D3D3-CA3408AFC04D}"/>
                  </a:ext>
                </a:extLst>
              </p:cNvPr>
              <p:cNvSpPr txBox="1">
                <a:spLocks noRot="1" noChangeAspect="1" noMove="1" noResize="1" noEditPoints="1" noAdjustHandles="1" noChangeArrowheads="1" noChangeShapeType="1" noTextEdit="1"/>
              </p:cNvSpPr>
              <p:nvPr/>
            </p:nvSpPr>
            <p:spPr>
              <a:xfrm>
                <a:off x="6718610" y="257588"/>
                <a:ext cx="6099716" cy="1526765"/>
              </a:xfrm>
              <a:prstGeom prst="rect">
                <a:avLst/>
              </a:prstGeom>
              <a:blipFill>
                <a:blip r:embed="rId2"/>
                <a:stretch>
                  <a:fillRect b="-404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173A92-FBF6-13D5-63C1-3F8D63B62C0D}"/>
                  </a:ext>
                </a:extLst>
              </p:cNvPr>
              <p:cNvSpPr txBox="1"/>
              <p:nvPr/>
            </p:nvSpPr>
            <p:spPr>
              <a:xfrm>
                <a:off x="6497444" y="5387946"/>
                <a:ext cx="5019323" cy="6593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sSub>
                        <m:sSubPr>
                          <m:ctrlPr>
                            <a:rPr lang="en-CA" b="0" i="1" smtClean="0">
                              <a:latin typeface="Cambria Math" panose="02040503050406030204" pitchFamily="18" charset="0"/>
                            </a:rPr>
                          </m:ctrlPr>
                        </m:sSubPr>
                        <m:e>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e>
                        <m:sub>
                          <m:r>
                            <a:rPr lang="en-CA" b="0" i="1" smtClean="0">
                              <a:latin typeface="Cambria Math" panose="02040503050406030204" pitchFamily="18" charset="0"/>
                            </a:rPr>
                            <m:t>1</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solidFill>
                                    <a:schemeClr val="accent3">
                                      <a:lumMod val="50000"/>
                                    </a:schemeClr>
                                  </a:solidFill>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m:t>
                              </m:r>
                            </m:e>
                          </m:func>
                        </m:num>
                        <m:den>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solidFill>
                                    <a:schemeClr val="accent3">
                                      <a:lumMod val="50000"/>
                                    </a:schemeClr>
                                  </a:solidFill>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m:t>
                              </m:r>
                            </m:e>
                          </m:func>
                          <m:r>
                            <a:rPr lang="en-CA" b="0" i="1" smtClean="0">
                              <a:latin typeface="Cambria Math" panose="02040503050406030204" pitchFamily="18" charset="0"/>
                              <a:ea typeface="Cambria Math" panose="02040503050406030204" pitchFamily="18" charset="0"/>
                            </a:rPr>
                            <m:t>+</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solidFill>
                                    <a:schemeClr val="accent3">
                                      <a:lumMod val="50000"/>
                                    </a:schemeClr>
                                  </a:solidFill>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m:t>
                              </m:r>
                            </m:e>
                          </m:func>
                        </m:den>
                      </m:f>
                      <m:r>
                        <a:rPr lang="en-CA" b="0" i="1" smtClean="0">
                          <a:latin typeface="Cambria Math" panose="02040503050406030204" pitchFamily="18" charset="0"/>
                        </a:rPr>
                        <m:t>=</m:t>
                      </m:r>
                      <m:r>
                        <a:rPr lang="en-CA" b="0" i="1" smtClean="0">
                          <a:solidFill>
                            <a:srgbClr val="FF0000"/>
                          </a:solidFill>
                          <a:latin typeface="Cambria Math" panose="02040503050406030204" pitchFamily="18" charset="0"/>
                        </a:rPr>
                        <m:t>0.5</m:t>
                      </m:r>
                    </m:oMath>
                  </m:oMathPara>
                </a14:m>
                <a:endParaRPr lang="en-US" dirty="0"/>
              </a:p>
            </p:txBody>
          </p:sp>
        </mc:Choice>
        <mc:Fallback xmlns="">
          <p:sp>
            <p:nvSpPr>
              <p:cNvPr id="5" name="TextBox 4">
                <a:extLst>
                  <a:ext uri="{FF2B5EF4-FFF2-40B4-BE49-F238E27FC236}">
                    <a16:creationId xmlns:a16="http://schemas.microsoft.com/office/drawing/2014/main" id="{72173A92-FBF6-13D5-63C1-3F8D63B62C0D}"/>
                  </a:ext>
                </a:extLst>
              </p:cNvPr>
              <p:cNvSpPr txBox="1">
                <a:spLocks noRot="1" noChangeAspect="1" noMove="1" noResize="1" noEditPoints="1" noAdjustHandles="1" noChangeArrowheads="1" noChangeShapeType="1" noTextEdit="1"/>
              </p:cNvSpPr>
              <p:nvPr/>
            </p:nvSpPr>
            <p:spPr>
              <a:xfrm>
                <a:off x="6497444" y="5387946"/>
                <a:ext cx="5019323" cy="659348"/>
              </a:xfrm>
              <a:prstGeom prst="rect">
                <a:avLst/>
              </a:prstGeom>
              <a:blipFill>
                <a:blip r:embed="rId3"/>
                <a:stretch>
                  <a:fillRect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1414101169"/>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3200">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𝑠𝑞𝑢𝑎𝑟𝑒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𝑡𝑟𝑖𝑎𝑛𝑔𝑙𝑒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𝛿</m:t>
                                </m:r>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𝑃</m:t>
                                </m:r>
                                <m:sSub>
                                  <m:sSubPr>
                                    <m:ctrlPr>
                                      <a:rPr lang="en-CA" sz="1200" b="0" i="1" u="none" strike="noStrike" smtClean="0">
                                        <a:solidFill>
                                          <a:srgbClr val="000000"/>
                                        </a:solidFill>
                                        <a:effectLst/>
                                        <a:latin typeface="Cambria Math" panose="02040503050406030204" pitchFamily="18" charset="0"/>
                                      </a:rPr>
                                    </m:ctrlPr>
                                  </m:sSubPr>
                                  <m:e>
                                    <m:d>
                                      <m:dPr>
                                        <m:ctrlPr>
                                          <a:rPr lang="en-CA" sz="1200" b="0" i="1" u="none" strike="noStrike" smtClean="0">
                                            <a:solidFill>
                                              <a:srgbClr val="000000"/>
                                            </a:solidFill>
                                            <a:effectLst/>
                                            <a:latin typeface="Cambria Math" panose="02040503050406030204" pitchFamily="18" charset="0"/>
                                          </a:rPr>
                                        </m:ctrlPr>
                                      </m:dPr>
                                      <m:e>
                                        <m:r>
                                          <a:rPr lang="en-CA" sz="1200" b="0" i="1" u="none" strike="noStrike" smtClean="0">
                                            <a:solidFill>
                                              <a:srgbClr val="000000"/>
                                            </a:solidFill>
                                            <a:effectLst/>
                                            <a:latin typeface="Cambria Math" panose="02040503050406030204" pitchFamily="18" charset="0"/>
                                          </a:rPr>
                                          <m:t>𝐶h𝑜𝑜𝑠𝑒</m:t>
                                        </m:r>
                                        <m:r>
                                          <a:rPr lang="en-CA" sz="1200" b="0" i="1" u="none" strike="noStrike" smtClean="0">
                                            <a:solidFill>
                                              <a:srgbClr val="000000"/>
                                            </a:solidFill>
                                            <a:effectLst/>
                                            <a:latin typeface="Cambria Math" panose="02040503050406030204" pitchFamily="18" charset="0"/>
                                          </a:rPr>
                                          <m:t> </m:t>
                                        </m:r>
                                        <m:r>
                                          <a:rPr lang="en-CA" sz="1200" b="0" i="1" u="none" strike="noStrike" smtClean="0">
                                            <a:solidFill>
                                              <a:srgbClr val="000000"/>
                                            </a:solidFill>
                                            <a:effectLst/>
                                            <a:latin typeface="Cambria Math" panose="02040503050406030204" pitchFamily="18" charset="0"/>
                                          </a:rPr>
                                          <m:t>𝑆𝑞𝑢𝑎𝑟𝑒</m:t>
                                        </m:r>
                                      </m:e>
                                    </m:d>
                                  </m:e>
                                  <m:sub>
                                    <m:r>
                                      <a:rPr lang="en-CA" sz="1200" b="0" i="1" u="none" strike="noStrike" smtClean="0">
                                        <a:solidFill>
                                          <a:srgbClr val="000000"/>
                                        </a:solidFill>
                                        <a:effectLst/>
                                        <a:latin typeface="Cambria Math" panose="02040503050406030204" pitchFamily="18" charset="0"/>
                                      </a:rPr>
                                      <m:t>𝑡</m:t>
                                    </m:r>
                                    <m:r>
                                      <a:rPr lang="en-CA" sz="1200" b="0" i="1" u="none" strike="noStrike" smtClean="0">
                                        <a:solidFill>
                                          <a:srgbClr val="000000"/>
                                        </a:solidFill>
                                        <a:effectLst/>
                                        <a:latin typeface="Cambria Math" panose="02040503050406030204" pitchFamily="18" charset="0"/>
                                      </a:rPr>
                                      <m:t>+1</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7030A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FF0000"/>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0.219257</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1.151749</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-1.073548</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1.391654</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Choice>
        <mc:Fallback xmlns="">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1414101169"/>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7328">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400000" t="-12500" r="-3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500000" t="-12500" r="-2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756522" t="-12500" r="-153261"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4"/>
                          <a:stretch>
                            <a:fillRect l="-566906" t="-12500" r="-1439" b="-656250"/>
                          </a:stretch>
                        </a:blip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7030A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FF0000"/>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0.219257</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1.151749</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-1.073548</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1.391654</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3DF41ED-AD44-1203-7E1E-175B563E29A7}"/>
                  </a:ext>
                </a:extLst>
              </p:cNvPr>
              <p:cNvSpPr txBox="1"/>
              <p:nvPr/>
            </p:nvSpPr>
            <p:spPr>
              <a:xfrm>
                <a:off x="479502" y="1940312"/>
                <a:ext cx="104124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𝛼</m:t>
                      </m:r>
                      <m:r>
                        <a:rPr lang="en-CA" b="0" i="1" smtClean="0">
                          <a:latin typeface="Cambria Math" panose="02040503050406030204" pitchFamily="18" charset="0"/>
                        </a:rPr>
                        <m:t>=0.1</m:t>
                      </m:r>
                    </m:oMath>
                  </m:oMathPara>
                </a14:m>
                <a:endParaRPr lang="en-US" dirty="0"/>
              </a:p>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𝛽</m:t>
                      </m:r>
                      <m:r>
                        <a:rPr lang="en-CA" b="0" i="1" smtClean="0">
                          <a:latin typeface="Cambria Math" panose="02040503050406030204" pitchFamily="18" charset="0"/>
                        </a:rPr>
                        <m:t>=2.0 </m:t>
                      </m:r>
                    </m:oMath>
                  </m:oMathPara>
                </a14:m>
                <a:endParaRPr lang="en-US" dirty="0"/>
              </a:p>
            </p:txBody>
          </p:sp>
        </mc:Choice>
        <mc:Fallback xmlns="">
          <p:sp>
            <p:nvSpPr>
              <p:cNvPr id="10" name="TextBox 9">
                <a:extLst>
                  <a:ext uri="{FF2B5EF4-FFF2-40B4-BE49-F238E27FC236}">
                    <a16:creationId xmlns:a16="http://schemas.microsoft.com/office/drawing/2014/main" id="{43DF41ED-AD44-1203-7E1E-175B563E29A7}"/>
                  </a:ext>
                </a:extLst>
              </p:cNvPr>
              <p:cNvSpPr txBox="1">
                <a:spLocks noRot="1" noChangeAspect="1" noMove="1" noResize="1" noEditPoints="1" noAdjustHandles="1" noChangeArrowheads="1" noChangeShapeType="1" noTextEdit="1"/>
              </p:cNvSpPr>
              <p:nvPr/>
            </p:nvSpPr>
            <p:spPr>
              <a:xfrm>
                <a:off x="479502" y="1940312"/>
                <a:ext cx="1041247" cy="646331"/>
              </a:xfrm>
              <a:prstGeom prst="rect">
                <a:avLst/>
              </a:prstGeom>
              <a:blipFill>
                <a:blip r:embed="rId5"/>
                <a:stretch>
                  <a:fillRect b="-9615"/>
                </a:stretch>
              </a:blipFill>
            </p:spPr>
            <p:txBody>
              <a:bodyPr/>
              <a:lstStyle/>
              <a:p>
                <a:r>
                  <a:rPr lang="en-US">
                    <a:noFill/>
                  </a:rPr>
                  <a:t> </a:t>
                </a:r>
              </a:p>
            </p:txBody>
          </p:sp>
        </mc:Fallback>
      </mc:AlternateContent>
    </p:spTree>
    <p:extLst>
      <p:ext uri="{BB962C8B-B14F-4D97-AF65-F5344CB8AC3E}">
        <p14:creationId xmlns:p14="http://schemas.microsoft.com/office/powerpoint/2010/main" val="538962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8618-2524-4F25-B597-CBFC7F287624}"/>
              </a:ext>
            </a:extLst>
          </p:cNvPr>
          <p:cNvSpPr>
            <a:spLocks noGrp="1"/>
          </p:cNvSpPr>
          <p:nvPr>
            <p:ph type="title"/>
          </p:nvPr>
        </p:nvSpPr>
        <p:spPr/>
        <p:txBody>
          <a:bodyPr/>
          <a:lstStyle/>
          <a:p>
            <a:r>
              <a:rPr lang="en-US" dirty="0"/>
              <a:t>Putting it together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2F1C6EC-9558-15DA-D3D3-CA3408AFC04D}"/>
                  </a:ext>
                </a:extLst>
              </p:cNvPr>
              <p:cNvSpPr txBox="1"/>
              <p:nvPr/>
            </p:nvSpPr>
            <p:spPr>
              <a:xfrm>
                <a:off x="6718610" y="257588"/>
                <a:ext cx="6099716" cy="15267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oMath>
                  </m:oMathPara>
                </a14:m>
                <a:endParaRPr lang="en-CA" i="1" dirty="0"/>
              </a:p>
              <a:p>
                <a:endParaRPr lang="en-CA"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r>
                            <a:rPr lang="en-CA" i="1">
                              <a:latin typeface="Cambria Math" panose="02040503050406030204" pitchFamily="18" charset="0"/>
                            </a:rPr>
                            <m:t>+1</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𝛼</m:t>
                      </m:r>
                      <m:r>
                        <a:rPr lang="en-CA" i="1">
                          <a:latin typeface="Cambria Math" panose="02040503050406030204" pitchFamily="18" charset="0"/>
                        </a:rPr>
                        <m:t> ∙ </m:t>
                      </m:r>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oMath>
                  </m:oMathPara>
                </a14:m>
                <a:endParaRPr lang="en-CA" sz="1800" b="0" dirty="0"/>
              </a:p>
              <a:p>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r>
                        <a:rPr lang="en-CA" b="0" i="1" smtClean="0">
                          <a:latin typeface="Cambria Math" panose="02040503050406030204" pitchFamily="18" charset="0"/>
                        </a:rPr>
                        <m:t>=</m:t>
                      </m:r>
                      <m:f>
                        <m:fPr>
                          <m:ctrlPr>
                            <a:rPr lang="en-CA" i="1">
                              <a:latin typeface="Cambria Math" panose="02040503050406030204" pitchFamily="18" charset="0"/>
                            </a:rPr>
                          </m:ctrlPr>
                        </m:fPr>
                        <m:num>
                          <m:func>
                            <m:funcPr>
                              <m:ctrlPr>
                                <a:rPr lang="en-CA" i="1">
                                  <a:latin typeface="Cambria Math" panose="02040503050406030204" pitchFamily="18" charset="0"/>
                                </a:rPr>
                              </m:ctrlPr>
                            </m:funcPr>
                            <m:fName>
                              <m:r>
                                <m:rPr>
                                  <m:sty m:val="p"/>
                                </m:rPr>
                                <a:rPr lang="en-CA">
                                  <a:latin typeface="Cambria Math" panose="02040503050406030204" pitchFamily="18" charset="0"/>
                                </a:rPr>
                                <m:t>exp</m:t>
                              </m:r>
                            </m:fName>
                            <m:e>
                              <m:r>
                                <a:rPr lang="en-CA" i="1">
                                  <a:latin typeface="Cambria Math" panose="02040503050406030204" pitchFamily="18" charset="0"/>
                                </a:rPr>
                                <m:t>𝛽</m:t>
                              </m:r>
                              <m:sSub>
                                <m:sSubPr>
                                  <m:ctrlPr>
                                    <a:rPr lang="en-CA" i="1">
                                      <a:latin typeface="Cambria Math" panose="02040503050406030204" pitchFamily="18" charset="0"/>
                                    </a:rPr>
                                  </m:ctrlPr>
                                </m:sSubPr>
                                <m:e>
                                  <m:r>
                                    <a:rPr lang="en-CA" i="1">
                                      <a:latin typeface="Cambria Math" panose="02040503050406030204" pitchFamily="18" charset="0"/>
                                    </a:rPr>
                                    <m:t>𝑉</m:t>
                                  </m:r>
                                </m:e>
                                <m:sub>
                                  <m:r>
                                    <a:rPr lang="en-CA" i="1">
                                      <a:latin typeface="Cambria Math" panose="02040503050406030204" pitchFamily="18" charset="0"/>
                                    </a:rPr>
                                    <m:t>1</m:t>
                                  </m:r>
                                </m:sub>
                              </m:sSub>
                            </m:e>
                          </m:func>
                        </m:num>
                        <m:den>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𝑂</m:t>
                              </m:r>
                            </m:sup>
                            <m:e>
                              <m:func>
                                <m:funcPr>
                                  <m:ctrlPr>
                                    <a:rPr lang="en-CA" i="1">
                                      <a:latin typeface="Cambria Math" panose="02040503050406030204" pitchFamily="18" charset="0"/>
                                    </a:rPr>
                                  </m:ctrlPr>
                                </m:funcPr>
                                <m:fName>
                                  <m:r>
                                    <m:rPr>
                                      <m:sty m:val="p"/>
                                    </m:rPr>
                                    <a:rPr lang="en-CA">
                                      <a:latin typeface="Cambria Math" panose="02040503050406030204" pitchFamily="18" charset="0"/>
                                    </a:rPr>
                                    <m:t>exp</m:t>
                                  </m:r>
                                </m:fName>
                                <m:e>
                                  <m:r>
                                    <a:rPr lang="en-CA" i="1">
                                      <a:latin typeface="Cambria Math" panose="02040503050406030204" pitchFamily="18" charset="0"/>
                                    </a:rPr>
                                    <m:t>𝛽</m:t>
                                  </m:r>
                                  <m:sSub>
                                    <m:sSubPr>
                                      <m:ctrlPr>
                                        <a:rPr lang="en-CA" i="1">
                                          <a:latin typeface="Cambria Math" panose="02040503050406030204" pitchFamily="18" charset="0"/>
                                        </a:rPr>
                                      </m:ctrlPr>
                                    </m:sSubPr>
                                    <m:e>
                                      <m:r>
                                        <a:rPr lang="en-CA" i="1">
                                          <a:latin typeface="Cambria Math" panose="02040503050406030204" pitchFamily="18" charset="0"/>
                                        </a:rPr>
                                        <m:t>𝑉</m:t>
                                      </m:r>
                                    </m:e>
                                    <m:sub>
                                      <m:r>
                                        <a:rPr lang="en-CA" i="1">
                                          <a:latin typeface="Cambria Math" panose="02040503050406030204" pitchFamily="18" charset="0"/>
                                        </a:rPr>
                                        <m:t>𝑖</m:t>
                                      </m:r>
                                    </m:sub>
                                  </m:sSub>
                                </m:e>
                              </m:func>
                            </m:e>
                          </m:nary>
                        </m:den>
                      </m:f>
                    </m:oMath>
                  </m:oMathPara>
                </a14:m>
                <a:endParaRPr lang="en-US" dirty="0"/>
              </a:p>
            </p:txBody>
          </p:sp>
        </mc:Choice>
        <mc:Fallback>
          <p:sp>
            <p:nvSpPr>
              <p:cNvPr id="6" name="TextBox 5">
                <a:extLst>
                  <a:ext uri="{FF2B5EF4-FFF2-40B4-BE49-F238E27FC236}">
                    <a16:creationId xmlns:a16="http://schemas.microsoft.com/office/drawing/2014/main" id="{12F1C6EC-9558-15DA-D3D3-CA3408AFC04D}"/>
                  </a:ext>
                </a:extLst>
              </p:cNvPr>
              <p:cNvSpPr txBox="1">
                <a:spLocks noRot="1" noChangeAspect="1" noMove="1" noResize="1" noEditPoints="1" noAdjustHandles="1" noChangeArrowheads="1" noChangeShapeType="1" noTextEdit="1"/>
              </p:cNvSpPr>
              <p:nvPr/>
            </p:nvSpPr>
            <p:spPr>
              <a:xfrm>
                <a:off x="6718610" y="257588"/>
                <a:ext cx="6099716" cy="1526765"/>
              </a:xfrm>
              <a:prstGeom prst="rect">
                <a:avLst/>
              </a:prstGeom>
              <a:blipFill>
                <a:blip r:embed="rId2"/>
                <a:stretch>
                  <a:fillRect b="-404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173A92-FBF6-13D5-63C1-3F8D63B62C0D}"/>
                  </a:ext>
                </a:extLst>
              </p:cNvPr>
              <p:cNvSpPr txBox="1"/>
              <p:nvPr/>
            </p:nvSpPr>
            <p:spPr>
              <a:xfrm>
                <a:off x="6497444" y="5387946"/>
                <a:ext cx="5452134" cy="6593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sSub>
                        <m:sSubPr>
                          <m:ctrlPr>
                            <a:rPr lang="en-CA" b="0" i="1" smtClean="0">
                              <a:latin typeface="Cambria Math" panose="02040503050406030204" pitchFamily="18" charset="0"/>
                            </a:rPr>
                          </m:ctrlPr>
                        </m:sSubPr>
                        <m:e>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e>
                        <m:sub>
                          <m:r>
                            <a:rPr lang="en-CA" b="0" i="1" smtClean="0">
                              <a:latin typeface="Cambria Math" panose="02040503050406030204" pitchFamily="18" charset="0"/>
                            </a:rPr>
                            <m:t>1</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m:t>
                              </m:r>
                            </m:e>
                          </m:func>
                        </m:num>
                        <m:den>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m:t>
                              </m:r>
                            </m:e>
                          </m:func>
                          <m:r>
                            <a:rPr lang="en-CA" b="0" i="1" smtClean="0">
                              <a:latin typeface="Cambria Math" panose="02040503050406030204" pitchFamily="18" charset="0"/>
                              <a:ea typeface="Cambria Math" panose="02040503050406030204" pitchFamily="18" charset="0"/>
                            </a:rPr>
                            <m:t>+</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0.02</m:t>
                              </m:r>
                            </m:e>
                          </m:func>
                        </m:den>
                      </m:f>
                      <m:r>
                        <a:rPr lang="en-CA" b="0" i="1" smtClean="0">
                          <a:latin typeface="Cambria Math" panose="02040503050406030204" pitchFamily="18" charset="0"/>
                        </a:rPr>
                        <m:t>=</m:t>
                      </m:r>
                      <m:r>
                        <a:rPr lang="en-CA" b="0" i="1" smtClean="0">
                          <a:solidFill>
                            <a:srgbClr val="FF0000"/>
                          </a:solidFill>
                          <a:latin typeface="Cambria Math" panose="02040503050406030204" pitchFamily="18" charset="0"/>
                        </a:rPr>
                        <m:t>0.49</m:t>
                      </m:r>
                    </m:oMath>
                  </m:oMathPara>
                </a14:m>
                <a:endParaRPr lang="en-US" dirty="0"/>
              </a:p>
            </p:txBody>
          </p:sp>
        </mc:Choice>
        <mc:Fallback xmlns="">
          <p:sp>
            <p:nvSpPr>
              <p:cNvPr id="5" name="TextBox 4">
                <a:extLst>
                  <a:ext uri="{FF2B5EF4-FFF2-40B4-BE49-F238E27FC236}">
                    <a16:creationId xmlns:a16="http://schemas.microsoft.com/office/drawing/2014/main" id="{72173A92-FBF6-13D5-63C1-3F8D63B62C0D}"/>
                  </a:ext>
                </a:extLst>
              </p:cNvPr>
              <p:cNvSpPr txBox="1">
                <a:spLocks noRot="1" noChangeAspect="1" noMove="1" noResize="1" noEditPoints="1" noAdjustHandles="1" noChangeArrowheads="1" noChangeShapeType="1" noTextEdit="1"/>
              </p:cNvSpPr>
              <p:nvPr/>
            </p:nvSpPr>
            <p:spPr>
              <a:xfrm>
                <a:off x="6497444" y="5387946"/>
                <a:ext cx="5452134" cy="659348"/>
              </a:xfrm>
              <a:prstGeom prst="rect">
                <a:avLst/>
              </a:prstGeom>
              <a:blipFill>
                <a:blip r:embed="rId3"/>
                <a:stretch>
                  <a:fillRect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3552830704"/>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3200">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𝑡𝑟𝑖𝑎𝑛𝑔𝑙𝑒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𝑠𝑞𝑢𝑎𝑟𝑒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𝛿</m:t>
                                </m:r>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𝑃</m:t>
                                </m:r>
                                <m:sSub>
                                  <m:sSubPr>
                                    <m:ctrlPr>
                                      <a:rPr lang="en-CA" sz="1200" b="0" i="1" u="none" strike="noStrike" smtClean="0">
                                        <a:solidFill>
                                          <a:srgbClr val="000000"/>
                                        </a:solidFill>
                                        <a:effectLst/>
                                        <a:latin typeface="Cambria Math" panose="02040503050406030204" pitchFamily="18" charset="0"/>
                                      </a:rPr>
                                    </m:ctrlPr>
                                  </m:sSubPr>
                                  <m:e>
                                    <m:d>
                                      <m:dPr>
                                        <m:ctrlPr>
                                          <a:rPr lang="en-CA" sz="1200" b="0" i="1" u="none" strike="noStrike" smtClean="0">
                                            <a:solidFill>
                                              <a:srgbClr val="000000"/>
                                            </a:solidFill>
                                            <a:effectLst/>
                                            <a:latin typeface="Cambria Math" panose="02040503050406030204" pitchFamily="18" charset="0"/>
                                          </a:rPr>
                                        </m:ctrlPr>
                                      </m:dPr>
                                      <m:e>
                                        <m:r>
                                          <a:rPr lang="en-CA" sz="1200" b="0" i="1" u="none" strike="noStrike" smtClean="0">
                                            <a:solidFill>
                                              <a:srgbClr val="000000"/>
                                            </a:solidFill>
                                            <a:effectLst/>
                                            <a:latin typeface="Cambria Math" panose="02040503050406030204" pitchFamily="18" charset="0"/>
                                          </a:rPr>
                                          <m:t>𝐶h𝑜𝑜𝑠𝑒</m:t>
                                        </m:r>
                                        <m:r>
                                          <a:rPr lang="en-CA" sz="1200" b="0" i="1" u="none" strike="noStrike" smtClean="0">
                                            <a:solidFill>
                                              <a:srgbClr val="000000"/>
                                            </a:solidFill>
                                            <a:effectLst/>
                                            <a:latin typeface="Cambria Math" panose="02040503050406030204" pitchFamily="18" charset="0"/>
                                          </a:rPr>
                                          <m:t> </m:t>
                                        </m:r>
                                        <m:r>
                                          <a:rPr lang="en-CA" sz="1200" b="0" i="1" u="none" strike="noStrike" smtClean="0">
                                            <a:solidFill>
                                              <a:srgbClr val="000000"/>
                                            </a:solidFill>
                                            <a:effectLst/>
                                            <a:latin typeface="Cambria Math" panose="02040503050406030204" pitchFamily="18" charset="0"/>
                                          </a:rPr>
                                          <m:t>𝑆𝑞𝑢𝑎𝑟𝑒</m:t>
                                        </m:r>
                                      </m:e>
                                    </m:d>
                                  </m:e>
                                  <m:sub>
                                    <m:r>
                                      <a:rPr lang="en-CA" sz="1200" b="0" i="1" u="none" strike="noStrike" smtClean="0">
                                        <a:solidFill>
                                          <a:srgbClr val="000000"/>
                                        </a:solidFill>
                                        <a:effectLst/>
                                        <a:latin typeface="Cambria Math" panose="02040503050406030204" pitchFamily="18" charset="0"/>
                                      </a:rPr>
                                      <m:t>𝑡</m:t>
                                    </m:r>
                                    <m:r>
                                      <a:rPr lang="en-CA" sz="1200" b="0" i="1" u="none" strike="noStrike" smtClean="0">
                                        <a:solidFill>
                                          <a:srgbClr val="000000"/>
                                        </a:solidFill>
                                        <a:effectLst/>
                                        <a:latin typeface="Cambria Math" panose="02040503050406030204" pitchFamily="18" charset="0"/>
                                      </a:rPr>
                                      <m:t>+1</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7030A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rgbClr val="00B050"/>
                              </a:solidFill>
                              <a:effectLst/>
                            </a:rPr>
                            <a:t>0.219257</a:t>
                          </a:r>
                          <a:endParaRPr lang="en-CA" sz="1200" b="0" i="0" u="none" strike="noStrike" dirty="0">
                            <a:solidFill>
                              <a:srgbClr val="00B05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70C0"/>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accent1">
                                  <a:lumMod val="75000"/>
                                </a:schemeClr>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0.22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FF0000"/>
                              </a:solidFill>
                              <a:effectLst/>
                              <a:latin typeface="Calibri" panose="020F0502020204030204" pitchFamily="34" charset="0"/>
                            </a:rPr>
                            <a:t>0.49</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1.151749</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-1.073548</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1.391654</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Choice>
        <mc:Fallback xmlns="">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3552830704"/>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7328">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400000" t="-12500" r="-3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500000" t="-12500" r="-2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756522" t="-12500" r="-153261"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4"/>
                          <a:stretch>
                            <a:fillRect l="-566906" t="-12500" r="-1439" b="-656250"/>
                          </a:stretch>
                        </a:blip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7030A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rgbClr val="00B050"/>
                              </a:solidFill>
                              <a:effectLst/>
                            </a:rPr>
                            <a:t>0.219257</a:t>
                          </a:r>
                          <a:endParaRPr lang="en-CA" sz="1200" b="0" i="0" u="none" strike="noStrike" dirty="0">
                            <a:solidFill>
                              <a:srgbClr val="00B05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70C0"/>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accent1">
                                  <a:lumMod val="75000"/>
                                </a:schemeClr>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0.22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FF0000"/>
                              </a:solidFill>
                              <a:effectLst/>
                              <a:latin typeface="Calibri" panose="020F0502020204030204" pitchFamily="34" charset="0"/>
                            </a:rPr>
                            <a:t>0.49</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1.151749</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-1.073548</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1.391654</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3DF41ED-AD44-1203-7E1E-175B563E29A7}"/>
                  </a:ext>
                </a:extLst>
              </p:cNvPr>
              <p:cNvSpPr txBox="1"/>
              <p:nvPr/>
            </p:nvSpPr>
            <p:spPr>
              <a:xfrm>
                <a:off x="479502" y="1940312"/>
                <a:ext cx="104124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solidFill>
                            <a:schemeClr val="accent2"/>
                          </a:solidFill>
                          <a:latin typeface="Cambria Math" panose="02040503050406030204" pitchFamily="18" charset="0"/>
                        </a:rPr>
                        <m:t>𝛼</m:t>
                      </m:r>
                      <m:r>
                        <a:rPr lang="en-CA" b="0" i="1" smtClean="0">
                          <a:solidFill>
                            <a:schemeClr val="accent2"/>
                          </a:solidFill>
                          <a:latin typeface="Cambria Math" panose="02040503050406030204" pitchFamily="18" charset="0"/>
                        </a:rPr>
                        <m:t>=0.1</m:t>
                      </m:r>
                    </m:oMath>
                  </m:oMathPara>
                </a14:m>
                <a:endParaRPr lang="en-US" dirty="0">
                  <a:solidFill>
                    <a:schemeClr val="accent2"/>
                  </a:solidFill>
                </a:endParaRPr>
              </a:p>
              <a:p>
                <a:pPr/>
                <a14:m>
                  <m:oMathPara xmlns:m="http://schemas.openxmlformats.org/officeDocument/2006/math">
                    <m:oMathParaPr>
                      <m:jc m:val="centerGroup"/>
                    </m:oMathParaPr>
                    <m:oMath xmlns:m="http://schemas.openxmlformats.org/officeDocument/2006/math">
                      <m:r>
                        <a:rPr lang="en-CA" b="0" i="1" smtClean="0">
                          <a:solidFill>
                            <a:schemeClr val="bg2">
                              <a:lumMod val="50000"/>
                            </a:schemeClr>
                          </a:solidFill>
                          <a:latin typeface="Cambria Math" panose="02040503050406030204" pitchFamily="18" charset="0"/>
                        </a:rPr>
                        <m:t>𝛽</m:t>
                      </m:r>
                      <m:r>
                        <a:rPr lang="en-CA" b="0" i="1" smtClean="0">
                          <a:solidFill>
                            <a:schemeClr val="bg2">
                              <a:lumMod val="50000"/>
                            </a:schemeClr>
                          </a:solidFill>
                          <a:latin typeface="Cambria Math" panose="02040503050406030204" pitchFamily="18" charset="0"/>
                        </a:rPr>
                        <m:t>=2.0 </m:t>
                      </m:r>
                    </m:oMath>
                  </m:oMathPara>
                </a14:m>
                <a:endParaRPr lang="en-US" dirty="0"/>
              </a:p>
            </p:txBody>
          </p:sp>
        </mc:Choice>
        <mc:Fallback xmlns="">
          <p:sp>
            <p:nvSpPr>
              <p:cNvPr id="10" name="TextBox 9">
                <a:extLst>
                  <a:ext uri="{FF2B5EF4-FFF2-40B4-BE49-F238E27FC236}">
                    <a16:creationId xmlns:a16="http://schemas.microsoft.com/office/drawing/2014/main" id="{43DF41ED-AD44-1203-7E1E-175B563E29A7}"/>
                  </a:ext>
                </a:extLst>
              </p:cNvPr>
              <p:cNvSpPr txBox="1">
                <a:spLocks noRot="1" noChangeAspect="1" noMove="1" noResize="1" noEditPoints="1" noAdjustHandles="1" noChangeArrowheads="1" noChangeShapeType="1" noTextEdit="1"/>
              </p:cNvSpPr>
              <p:nvPr/>
            </p:nvSpPr>
            <p:spPr>
              <a:xfrm>
                <a:off x="479502" y="1940312"/>
                <a:ext cx="1041247" cy="646331"/>
              </a:xfrm>
              <a:prstGeom prst="rect">
                <a:avLst/>
              </a:prstGeom>
              <a:blipFill>
                <a:blip r:embed="rId5"/>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40A11D7-28A0-0451-2CFC-0F53CC6070A6}"/>
                  </a:ext>
                </a:extLst>
              </p:cNvPr>
              <p:cNvSpPr txBox="1"/>
              <p:nvPr/>
            </p:nvSpPr>
            <p:spPr>
              <a:xfrm>
                <a:off x="304800" y="5058272"/>
                <a:ext cx="3733394" cy="1258999"/>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1</m:t>
                          </m:r>
                        </m:sub>
                      </m:sSub>
                      <m:r>
                        <a:rPr lang="en-CA" b="0" i="1" smtClean="0">
                          <a:latin typeface="Cambria Math" panose="02040503050406030204" pitchFamily="18" charset="0"/>
                        </a:rPr>
                        <m:t>=</m:t>
                      </m:r>
                      <m:r>
                        <a:rPr lang="en-CA" b="0" i="1" smtClean="0">
                          <a:solidFill>
                            <a:srgbClr val="00B050"/>
                          </a:solidFill>
                          <a:latin typeface="Cambria Math" panose="02040503050406030204" pitchFamily="18" charset="0"/>
                        </a:rPr>
                        <m:t>0.22</m:t>
                      </m:r>
                      <m:r>
                        <a:rPr lang="en-CA" b="0" i="1" smtClean="0">
                          <a:latin typeface="Cambria Math" panose="02040503050406030204" pitchFamily="18" charset="0"/>
                        </a:rPr>
                        <m:t> − </m:t>
                      </m:r>
                      <m:r>
                        <a:rPr lang="en-CA" b="0" i="1" smtClean="0">
                          <a:solidFill>
                            <a:srgbClr val="7030A0"/>
                          </a:solidFill>
                          <a:latin typeface="Cambria Math" panose="02040503050406030204" pitchFamily="18" charset="0"/>
                        </a:rPr>
                        <m:t>0</m:t>
                      </m:r>
                      <m:r>
                        <a:rPr lang="en-CA" b="0" i="1" smtClean="0">
                          <a:latin typeface="Cambria Math" panose="02040503050406030204" pitchFamily="18" charset="0"/>
                        </a:rPr>
                        <m:t>=0.22</m:t>
                      </m:r>
                    </m:oMath>
                  </m:oMathPara>
                </a14:m>
                <a:endParaRPr lang="en-CA" b="0" i="1" dirty="0">
                  <a:latin typeface="Cambria Math" panose="02040503050406030204" pitchFamily="18" charset="0"/>
                </a:endParaRPr>
              </a:p>
              <a:p>
                <a:endParaRPr lang="en-CA" b="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en-CA" b="0" i="1" smtClean="0">
                              <a:latin typeface="Cambria Math" panose="02040503050406030204" pitchFamily="18" charset="0"/>
                            </a:rPr>
                          </m:ctrlPr>
                        </m:sSub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𝑡𝑟𝑖𝑎𝑛𝑔𝑙𝑒</m:t>
                              </m:r>
                            </m:sub>
                          </m:sSub>
                        </m:e>
                        <m:sub>
                          <m:r>
                            <a:rPr lang="en-CA" b="0" i="1" smtClean="0">
                              <a:latin typeface="Cambria Math" panose="02040503050406030204" pitchFamily="18" charset="0"/>
                            </a:rPr>
                            <m:t>1</m:t>
                          </m:r>
                        </m:sub>
                      </m:sSub>
                      <m:r>
                        <a:rPr lang="en-CA" b="0" i="1" smtClean="0">
                          <a:latin typeface="Cambria Math" panose="02040503050406030204" pitchFamily="18" charset="0"/>
                        </a:rPr>
                        <m:t>=</m:t>
                      </m:r>
                      <m:r>
                        <a:rPr lang="en-CA" b="0" i="1" smtClean="0">
                          <a:solidFill>
                            <a:srgbClr val="7030A0"/>
                          </a:solidFill>
                          <a:latin typeface="Cambria Math" panose="02040503050406030204" pitchFamily="18" charset="0"/>
                        </a:rPr>
                        <m:t>0</m:t>
                      </m:r>
                      <m:r>
                        <a:rPr lang="en-CA" b="0" i="1" smtClean="0">
                          <a:latin typeface="Cambria Math" panose="02040503050406030204" pitchFamily="18" charset="0"/>
                        </a:rPr>
                        <m:t>+</m:t>
                      </m:r>
                      <m:r>
                        <a:rPr lang="en-CA" b="0" i="1" smtClean="0">
                          <a:solidFill>
                            <a:schemeClr val="accent2"/>
                          </a:solidFill>
                          <a:latin typeface="Cambria Math" panose="02040503050406030204" pitchFamily="18" charset="0"/>
                        </a:rPr>
                        <m:t>0.1</m:t>
                      </m:r>
                      <m:r>
                        <a:rPr lang="en-CA" b="0" i="1" smtClean="0">
                          <a:latin typeface="Cambria Math" panose="02040503050406030204" pitchFamily="18" charset="0"/>
                        </a:rPr>
                        <m:t>∗0.22=</m:t>
                      </m:r>
                      <m:r>
                        <a:rPr lang="en-CA" b="0" i="1" smtClean="0">
                          <a:solidFill>
                            <a:schemeClr val="accent1">
                              <a:lumMod val="75000"/>
                            </a:schemeClr>
                          </a:solidFill>
                          <a:latin typeface="Cambria Math" panose="02040503050406030204" pitchFamily="18" charset="0"/>
                        </a:rPr>
                        <m:t>0.02</m:t>
                      </m:r>
                    </m:oMath>
                  </m:oMathPara>
                </a14:m>
                <a:endParaRPr lang="en-CA" b="0" i="1" dirty="0">
                  <a:solidFill>
                    <a:schemeClr val="accent1">
                      <a:lumMod val="75000"/>
                    </a:schemeClr>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640A11D7-28A0-0451-2CFC-0F53CC6070A6}"/>
                  </a:ext>
                </a:extLst>
              </p:cNvPr>
              <p:cNvSpPr txBox="1">
                <a:spLocks noRot="1" noChangeAspect="1" noMove="1" noResize="1" noEditPoints="1" noAdjustHandles="1" noChangeArrowheads="1" noChangeShapeType="1" noTextEdit="1"/>
              </p:cNvSpPr>
              <p:nvPr/>
            </p:nvSpPr>
            <p:spPr>
              <a:xfrm>
                <a:off x="304800" y="5058272"/>
                <a:ext cx="3733394" cy="1258999"/>
              </a:xfrm>
              <a:prstGeom prst="rect">
                <a:avLst/>
              </a:prstGeom>
              <a:blipFill>
                <a:blip r:embed="rId6"/>
                <a:stretch>
                  <a:fillRect b="-400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D313CB7F-B677-2E18-2F29-14A5A07B3053}"/>
              </a:ext>
            </a:extLst>
          </p:cNvPr>
          <p:cNvCxnSpPr>
            <a:stCxn id="3" idx="0"/>
          </p:cNvCxnSpPr>
          <p:nvPr/>
        </p:nvCxnSpPr>
        <p:spPr>
          <a:xfrm flipV="1">
            <a:off x="2171497" y="3545633"/>
            <a:ext cx="1674657" cy="15126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3538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6CD81-E85B-5662-31AE-37C6FBD018EE}"/>
              </a:ext>
            </a:extLst>
          </p:cNvPr>
          <p:cNvSpPr>
            <a:spLocks noGrp="1"/>
          </p:cNvSpPr>
          <p:nvPr>
            <p:ph type="title"/>
          </p:nvPr>
        </p:nvSpPr>
        <p:spPr>
          <a:xfrm>
            <a:off x="838200" y="2766218"/>
            <a:ext cx="10515600" cy="1325563"/>
          </a:xfrm>
        </p:spPr>
        <p:txBody>
          <a:bodyPr/>
          <a:lstStyle/>
          <a:p>
            <a:r>
              <a:rPr lang="en-US" dirty="0"/>
              <a:t>1. A brief history of RL algorithms</a:t>
            </a:r>
          </a:p>
        </p:txBody>
      </p:sp>
    </p:spTree>
    <p:extLst>
      <p:ext uri="{BB962C8B-B14F-4D97-AF65-F5344CB8AC3E}">
        <p14:creationId xmlns:p14="http://schemas.microsoft.com/office/powerpoint/2010/main" val="2519314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8618-2524-4F25-B597-CBFC7F287624}"/>
              </a:ext>
            </a:extLst>
          </p:cNvPr>
          <p:cNvSpPr>
            <a:spLocks noGrp="1"/>
          </p:cNvSpPr>
          <p:nvPr>
            <p:ph type="title"/>
          </p:nvPr>
        </p:nvSpPr>
        <p:spPr/>
        <p:txBody>
          <a:bodyPr/>
          <a:lstStyle/>
          <a:p>
            <a:r>
              <a:rPr lang="en-US" dirty="0"/>
              <a:t>Putting it together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2F1C6EC-9558-15DA-D3D3-CA3408AFC04D}"/>
                  </a:ext>
                </a:extLst>
              </p:cNvPr>
              <p:cNvSpPr txBox="1"/>
              <p:nvPr/>
            </p:nvSpPr>
            <p:spPr>
              <a:xfrm>
                <a:off x="6718610" y="257588"/>
                <a:ext cx="6099716" cy="15267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oMath>
                  </m:oMathPara>
                </a14:m>
                <a:endParaRPr lang="en-CA" i="1" dirty="0"/>
              </a:p>
              <a:p>
                <a:endParaRPr lang="en-CA"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r>
                            <a:rPr lang="en-CA" i="1">
                              <a:latin typeface="Cambria Math" panose="02040503050406030204" pitchFamily="18" charset="0"/>
                            </a:rPr>
                            <m:t>+1</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𝛼</m:t>
                      </m:r>
                      <m:r>
                        <a:rPr lang="en-CA" i="1">
                          <a:latin typeface="Cambria Math" panose="02040503050406030204" pitchFamily="18" charset="0"/>
                        </a:rPr>
                        <m:t> ∙ </m:t>
                      </m:r>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oMath>
                  </m:oMathPara>
                </a14:m>
                <a:endParaRPr lang="en-CA" sz="1800" b="0" dirty="0"/>
              </a:p>
              <a:p>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r>
                        <a:rPr lang="en-CA" b="0" i="1" smtClean="0">
                          <a:latin typeface="Cambria Math" panose="02040503050406030204" pitchFamily="18" charset="0"/>
                        </a:rPr>
                        <m:t>=</m:t>
                      </m:r>
                      <m:f>
                        <m:fPr>
                          <m:ctrlPr>
                            <a:rPr lang="en-CA" i="1">
                              <a:latin typeface="Cambria Math" panose="02040503050406030204" pitchFamily="18" charset="0"/>
                            </a:rPr>
                          </m:ctrlPr>
                        </m:fPr>
                        <m:num>
                          <m:func>
                            <m:funcPr>
                              <m:ctrlPr>
                                <a:rPr lang="en-CA" i="1">
                                  <a:latin typeface="Cambria Math" panose="02040503050406030204" pitchFamily="18" charset="0"/>
                                </a:rPr>
                              </m:ctrlPr>
                            </m:funcPr>
                            <m:fName>
                              <m:r>
                                <m:rPr>
                                  <m:sty m:val="p"/>
                                </m:rPr>
                                <a:rPr lang="en-CA">
                                  <a:latin typeface="Cambria Math" panose="02040503050406030204" pitchFamily="18" charset="0"/>
                                </a:rPr>
                                <m:t>exp</m:t>
                              </m:r>
                            </m:fName>
                            <m:e>
                              <m:r>
                                <a:rPr lang="en-CA" i="1">
                                  <a:latin typeface="Cambria Math" panose="02040503050406030204" pitchFamily="18" charset="0"/>
                                </a:rPr>
                                <m:t>𝛽</m:t>
                              </m:r>
                              <m:sSub>
                                <m:sSubPr>
                                  <m:ctrlPr>
                                    <a:rPr lang="en-CA" i="1">
                                      <a:latin typeface="Cambria Math" panose="02040503050406030204" pitchFamily="18" charset="0"/>
                                    </a:rPr>
                                  </m:ctrlPr>
                                </m:sSubPr>
                                <m:e>
                                  <m:r>
                                    <a:rPr lang="en-CA" i="1">
                                      <a:latin typeface="Cambria Math" panose="02040503050406030204" pitchFamily="18" charset="0"/>
                                    </a:rPr>
                                    <m:t>𝑉</m:t>
                                  </m:r>
                                </m:e>
                                <m:sub>
                                  <m:r>
                                    <a:rPr lang="en-CA" i="1">
                                      <a:latin typeface="Cambria Math" panose="02040503050406030204" pitchFamily="18" charset="0"/>
                                    </a:rPr>
                                    <m:t>1</m:t>
                                  </m:r>
                                </m:sub>
                              </m:sSub>
                            </m:e>
                          </m:func>
                        </m:num>
                        <m:den>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𝑂</m:t>
                              </m:r>
                            </m:sup>
                            <m:e>
                              <m:func>
                                <m:funcPr>
                                  <m:ctrlPr>
                                    <a:rPr lang="en-CA" i="1">
                                      <a:latin typeface="Cambria Math" panose="02040503050406030204" pitchFamily="18" charset="0"/>
                                    </a:rPr>
                                  </m:ctrlPr>
                                </m:funcPr>
                                <m:fName>
                                  <m:r>
                                    <m:rPr>
                                      <m:sty m:val="p"/>
                                    </m:rPr>
                                    <a:rPr lang="en-CA">
                                      <a:latin typeface="Cambria Math" panose="02040503050406030204" pitchFamily="18" charset="0"/>
                                    </a:rPr>
                                    <m:t>exp</m:t>
                                  </m:r>
                                </m:fName>
                                <m:e>
                                  <m:r>
                                    <a:rPr lang="en-CA" i="1">
                                      <a:latin typeface="Cambria Math" panose="02040503050406030204" pitchFamily="18" charset="0"/>
                                    </a:rPr>
                                    <m:t>𝛽</m:t>
                                  </m:r>
                                  <m:sSub>
                                    <m:sSubPr>
                                      <m:ctrlPr>
                                        <a:rPr lang="en-CA" i="1">
                                          <a:latin typeface="Cambria Math" panose="02040503050406030204" pitchFamily="18" charset="0"/>
                                        </a:rPr>
                                      </m:ctrlPr>
                                    </m:sSubPr>
                                    <m:e>
                                      <m:r>
                                        <a:rPr lang="en-CA" i="1">
                                          <a:latin typeface="Cambria Math" panose="02040503050406030204" pitchFamily="18" charset="0"/>
                                        </a:rPr>
                                        <m:t>𝑉</m:t>
                                      </m:r>
                                    </m:e>
                                    <m:sub>
                                      <m:r>
                                        <a:rPr lang="en-CA" i="1">
                                          <a:latin typeface="Cambria Math" panose="02040503050406030204" pitchFamily="18" charset="0"/>
                                        </a:rPr>
                                        <m:t>𝑖</m:t>
                                      </m:r>
                                    </m:sub>
                                  </m:sSub>
                                </m:e>
                              </m:func>
                            </m:e>
                          </m:nary>
                        </m:den>
                      </m:f>
                    </m:oMath>
                  </m:oMathPara>
                </a14:m>
                <a:endParaRPr lang="en-US" dirty="0"/>
              </a:p>
            </p:txBody>
          </p:sp>
        </mc:Choice>
        <mc:Fallback>
          <p:sp>
            <p:nvSpPr>
              <p:cNvPr id="6" name="TextBox 5">
                <a:extLst>
                  <a:ext uri="{FF2B5EF4-FFF2-40B4-BE49-F238E27FC236}">
                    <a16:creationId xmlns:a16="http://schemas.microsoft.com/office/drawing/2014/main" id="{12F1C6EC-9558-15DA-D3D3-CA3408AFC04D}"/>
                  </a:ext>
                </a:extLst>
              </p:cNvPr>
              <p:cNvSpPr txBox="1">
                <a:spLocks noRot="1" noChangeAspect="1" noMove="1" noResize="1" noEditPoints="1" noAdjustHandles="1" noChangeArrowheads="1" noChangeShapeType="1" noTextEdit="1"/>
              </p:cNvSpPr>
              <p:nvPr/>
            </p:nvSpPr>
            <p:spPr>
              <a:xfrm>
                <a:off x="6718610" y="257588"/>
                <a:ext cx="6099716" cy="1526765"/>
              </a:xfrm>
              <a:prstGeom prst="rect">
                <a:avLst/>
              </a:prstGeom>
              <a:blipFill>
                <a:blip r:embed="rId2"/>
                <a:stretch>
                  <a:fillRect b="-404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173A92-FBF6-13D5-63C1-3F8D63B62C0D}"/>
                  </a:ext>
                </a:extLst>
              </p:cNvPr>
              <p:cNvSpPr txBox="1"/>
              <p:nvPr/>
            </p:nvSpPr>
            <p:spPr>
              <a:xfrm>
                <a:off x="5957372" y="5387754"/>
                <a:ext cx="5756704" cy="6593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sSub>
                        <m:sSubPr>
                          <m:ctrlPr>
                            <a:rPr lang="en-CA" b="0" i="1" smtClean="0">
                              <a:latin typeface="Cambria Math" panose="02040503050406030204" pitchFamily="18" charset="0"/>
                            </a:rPr>
                          </m:ctrlPr>
                        </m:sSubPr>
                        <m:e>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e>
                        <m:sub>
                          <m:r>
                            <a:rPr lang="en-CA" b="0" i="1" smtClean="0">
                              <a:latin typeface="Cambria Math" panose="02040503050406030204" pitchFamily="18" charset="0"/>
                            </a:rPr>
                            <m:t>1</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0.12</m:t>
                              </m:r>
                            </m:e>
                          </m:func>
                        </m:num>
                        <m:den>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0.12</m:t>
                              </m:r>
                            </m:e>
                          </m:func>
                          <m:r>
                            <a:rPr lang="en-CA" b="0" i="1" smtClean="0">
                              <a:latin typeface="Cambria Math" panose="02040503050406030204" pitchFamily="18" charset="0"/>
                              <a:ea typeface="Cambria Math" panose="02040503050406030204" pitchFamily="18" charset="0"/>
                            </a:rPr>
                            <m:t>+</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0.02</m:t>
                              </m:r>
                            </m:e>
                          </m:func>
                        </m:den>
                      </m:f>
                      <m:r>
                        <a:rPr lang="en-CA" b="0" i="1" smtClean="0">
                          <a:latin typeface="Cambria Math" panose="02040503050406030204" pitchFamily="18" charset="0"/>
                        </a:rPr>
                        <m:t>=</m:t>
                      </m:r>
                      <m:r>
                        <a:rPr lang="en-CA" b="0" i="1" smtClean="0">
                          <a:solidFill>
                            <a:srgbClr val="FF0000"/>
                          </a:solidFill>
                          <a:latin typeface="Cambria Math" panose="02040503050406030204" pitchFamily="18" charset="0"/>
                        </a:rPr>
                        <m:t>0.55</m:t>
                      </m:r>
                    </m:oMath>
                  </m:oMathPara>
                </a14:m>
                <a:endParaRPr lang="en-US" dirty="0"/>
              </a:p>
            </p:txBody>
          </p:sp>
        </mc:Choice>
        <mc:Fallback xmlns="">
          <p:sp>
            <p:nvSpPr>
              <p:cNvPr id="5" name="TextBox 4">
                <a:extLst>
                  <a:ext uri="{FF2B5EF4-FFF2-40B4-BE49-F238E27FC236}">
                    <a16:creationId xmlns:a16="http://schemas.microsoft.com/office/drawing/2014/main" id="{72173A92-FBF6-13D5-63C1-3F8D63B62C0D}"/>
                  </a:ext>
                </a:extLst>
              </p:cNvPr>
              <p:cNvSpPr txBox="1">
                <a:spLocks noRot="1" noChangeAspect="1" noMove="1" noResize="1" noEditPoints="1" noAdjustHandles="1" noChangeArrowheads="1" noChangeShapeType="1" noTextEdit="1"/>
              </p:cNvSpPr>
              <p:nvPr/>
            </p:nvSpPr>
            <p:spPr>
              <a:xfrm>
                <a:off x="5957372" y="5387754"/>
                <a:ext cx="5756704" cy="659348"/>
              </a:xfrm>
              <a:prstGeom prst="rect">
                <a:avLst/>
              </a:prstGeom>
              <a:blipFill>
                <a:blip r:embed="rId3"/>
                <a:stretch>
                  <a:fillRect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2265333763"/>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3200">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𝑡𝑟𝑖𝑎𝑛𝑔𝑙𝑒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𝑠𝑞𝑢𝑎𝑟𝑒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𝛿</m:t>
                                </m:r>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𝑃</m:t>
                                </m:r>
                                <m:sSub>
                                  <m:sSubPr>
                                    <m:ctrlPr>
                                      <a:rPr lang="en-CA" sz="1200" b="0" i="1" u="none" strike="noStrike" smtClean="0">
                                        <a:solidFill>
                                          <a:srgbClr val="000000"/>
                                        </a:solidFill>
                                        <a:effectLst/>
                                        <a:latin typeface="Cambria Math" panose="02040503050406030204" pitchFamily="18" charset="0"/>
                                      </a:rPr>
                                    </m:ctrlPr>
                                  </m:sSubPr>
                                  <m:e>
                                    <m:d>
                                      <m:dPr>
                                        <m:ctrlPr>
                                          <a:rPr lang="en-CA" sz="1200" b="0" i="1" u="none" strike="noStrike" smtClean="0">
                                            <a:solidFill>
                                              <a:srgbClr val="000000"/>
                                            </a:solidFill>
                                            <a:effectLst/>
                                            <a:latin typeface="Cambria Math" panose="02040503050406030204" pitchFamily="18" charset="0"/>
                                          </a:rPr>
                                        </m:ctrlPr>
                                      </m:dPr>
                                      <m:e>
                                        <m:r>
                                          <a:rPr lang="en-CA" sz="1200" b="0" i="1" u="none" strike="noStrike" smtClean="0">
                                            <a:solidFill>
                                              <a:srgbClr val="000000"/>
                                            </a:solidFill>
                                            <a:effectLst/>
                                            <a:latin typeface="Cambria Math" panose="02040503050406030204" pitchFamily="18" charset="0"/>
                                          </a:rPr>
                                          <m:t>𝐶h𝑜𝑜𝑠𝑒</m:t>
                                        </m:r>
                                        <m:r>
                                          <a:rPr lang="en-CA" sz="1200" b="0" i="1" u="none" strike="noStrike" smtClean="0">
                                            <a:solidFill>
                                              <a:srgbClr val="000000"/>
                                            </a:solidFill>
                                            <a:effectLst/>
                                            <a:latin typeface="Cambria Math" panose="02040503050406030204" pitchFamily="18" charset="0"/>
                                          </a:rPr>
                                          <m:t> </m:t>
                                        </m:r>
                                        <m:r>
                                          <a:rPr lang="en-CA" sz="1200" b="0" i="1" u="none" strike="noStrike" smtClean="0">
                                            <a:solidFill>
                                              <a:srgbClr val="000000"/>
                                            </a:solidFill>
                                            <a:effectLst/>
                                            <a:latin typeface="Cambria Math" panose="02040503050406030204" pitchFamily="18" charset="0"/>
                                          </a:rPr>
                                          <m:t>𝑆𝑞𝑢𝑎𝑟𝑒</m:t>
                                        </m:r>
                                      </m:e>
                                    </m:d>
                                  </m:e>
                                  <m:sub>
                                    <m:r>
                                      <a:rPr lang="en-CA" sz="1200" b="0" i="1" u="none" strike="noStrike" smtClean="0">
                                        <a:solidFill>
                                          <a:srgbClr val="000000"/>
                                        </a:solidFill>
                                        <a:effectLst/>
                                        <a:latin typeface="Cambria Math" panose="02040503050406030204" pitchFamily="18" charset="0"/>
                                      </a:rPr>
                                      <m:t>𝑡</m:t>
                                    </m:r>
                                    <m:r>
                                      <a:rPr lang="en-CA" sz="1200" b="0" i="1" u="none" strike="noStrike" smtClean="0">
                                        <a:solidFill>
                                          <a:srgbClr val="000000"/>
                                        </a:solidFill>
                                        <a:effectLst/>
                                        <a:latin typeface="Cambria Math" panose="02040503050406030204" pitchFamily="18" charset="0"/>
                                      </a:rPr>
                                      <m:t>+1</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dirty="0">
                              <a:solidFill>
                                <a:schemeClr val="tx1"/>
                              </a:solidFill>
                              <a:effectLst/>
                            </a:rPr>
                            <a:t>77015</a:t>
                          </a:r>
                          <a:endParaRPr lang="en-CA" sz="1200" b="0" i="0" u="none" strike="noStrike" dirty="0">
                            <a:solidFill>
                              <a:schemeClr val="tx1"/>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0.219257</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7030A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0.49</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rgbClr val="00B050"/>
                              </a:solidFill>
                              <a:effectLst/>
                            </a:rPr>
                            <a:t>1.151749</a:t>
                          </a:r>
                          <a:endParaRPr lang="en-CA" sz="1200" b="0" i="0" u="none" strike="noStrike" dirty="0">
                            <a:solidFill>
                              <a:srgbClr val="00B05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70C0"/>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1.15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FF0000"/>
                              </a:solidFill>
                              <a:effectLst/>
                              <a:latin typeface="Calibri" panose="020F0502020204030204" pitchFamily="34" charset="0"/>
                            </a:rPr>
                            <a:t>0.55</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-1.073548</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1.391654</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Choice>
        <mc:Fallback xmlns="">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2265333763"/>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7328">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400000" t="-12500" r="-3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500000" t="-12500" r="-2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756522" t="-12500" r="-153261"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4"/>
                          <a:stretch>
                            <a:fillRect l="-566906" t="-12500" r="-1439" b="-656250"/>
                          </a:stretch>
                        </a:blip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dirty="0">
                              <a:solidFill>
                                <a:schemeClr val="tx1"/>
                              </a:solidFill>
                              <a:effectLst/>
                            </a:rPr>
                            <a:t>77015</a:t>
                          </a:r>
                          <a:endParaRPr lang="en-CA" sz="1200" b="0" i="0" u="none" strike="noStrike" dirty="0">
                            <a:solidFill>
                              <a:schemeClr val="tx1"/>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0.219257</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7030A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0.49</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rgbClr val="00B050"/>
                              </a:solidFill>
                              <a:effectLst/>
                            </a:rPr>
                            <a:t>1.151749</a:t>
                          </a:r>
                          <a:endParaRPr lang="en-CA" sz="1200" b="0" i="0" u="none" strike="noStrike" dirty="0">
                            <a:solidFill>
                              <a:srgbClr val="00B05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70C0"/>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1.15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FF0000"/>
                              </a:solidFill>
                              <a:effectLst/>
                              <a:latin typeface="Calibri" panose="020F0502020204030204" pitchFamily="34" charset="0"/>
                            </a:rPr>
                            <a:t>0.55</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-1.073548</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1.391654</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3DF41ED-AD44-1203-7E1E-175B563E29A7}"/>
                  </a:ext>
                </a:extLst>
              </p:cNvPr>
              <p:cNvSpPr txBox="1"/>
              <p:nvPr/>
            </p:nvSpPr>
            <p:spPr>
              <a:xfrm>
                <a:off x="479502" y="1940312"/>
                <a:ext cx="104124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solidFill>
                            <a:schemeClr val="accent2"/>
                          </a:solidFill>
                          <a:latin typeface="Cambria Math" panose="02040503050406030204" pitchFamily="18" charset="0"/>
                        </a:rPr>
                        <m:t>𝛼</m:t>
                      </m:r>
                      <m:r>
                        <a:rPr lang="en-CA" b="0" i="1" smtClean="0">
                          <a:solidFill>
                            <a:schemeClr val="accent2"/>
                          </a:solidFill>
                          <a:latin typeface="Cambria Math" panose="02040503050406030204" pitchFamily="18" charset="0"/>
                        </a:rPr>
                        <m:t>=0.1</m:t>
                      </m:r>
                    </m:oMath>
                  </m:oMathPara>
                </a14:m>
                <a:endParaRPr lang="en-US" dirty="0">
                  <a:solidFill>
                    <a:schemeClr val="accent2"/>
                  </a:solidFill>
                </a:endParaRPr>
              </a:p>
              <a:p>
                <a:pPr/>
                <a14:m>
                  <m:oMathPara xmlns:m="http://schemas.openxmlformats.org/officeDocument/2006/math">
                    <m:oMathParaPr>
                      <m:jc m:val="centerGroup"/>
                    </m:oMathParaPr>
                    <m:oMath xmlns:m="http://schemas.openxmlformats.org/officeDocument/2006/math">
                      <m:r>
                        <a:rPr lang="en-CA" b="0" i="1" smtClean="0">
                          <a:solidFill>
                            <a:schemeClr val="bg2">
                              <a:lumMod val="50000"/>
                            </a:schemeClr>
                          </a:solidFill>
                          <a:latin typeface="Cambria Math" panose="02040503050406030204" pitchFamily="18" charset="0"/>
                        </a:rPr>
                        <m:t>𝛽</m:t>
                      </m:r>
                      <m:r>
                        <a:rPr lang="en-CA" b="0" i="1" smtClean="0">
                          <a:solidFill>
                            <a:schemeClr val="bg2">
                              <a:lumMod val="50000"/>
                            </a:schemeClr>
                          </a:solidFill>
                          <a:latin typeface="Cambria Math" panose="02040503050406030204" pitchFamily="18" charset="0"/>
                        </a:rPr>
                        <m:t>=2.0 </m:t>
                      </m:r>
                    </m:oMath>
                  </m:oMathPara>
                </a14:m>
                <a:endParaRPr lang="en-US" dirty="0"/>
              </a:p>
            </p:txBody>
          </p:sp>
        </mc:Choice>
        <mc:Fallback xmlns="">
          <p:sp>
            <p:nvSpPr>
              <p:cNvPr id="10" name="TextBox 9">
                <a:extLst>
                  <a:ext uri="{FF2B5EF4-FFF2-40B4-BE49-F238E27FC236}">
                    <a16:creationId xmlns:a16="http://schemas.microsoft.com/office/drawing/2014/main" id="{43DF41ED-AD44-1203-7E1E-175B563E29A7}"/>
                  </a:ext>
                </a:extLst>
              </p:cNvPr>
              <p:cNvSpPr txBox="1">
                <a:spLocks noRot="1" noChangeAspect="1" noMove="1" noResize="1" noEditPoints="1" noAdjustHandles="1" noChangeArrowheads="1" noChangeShapeType="1" noTextEdit="1"/>
              </p:cNvSpPr>
              <p:nvPr/>
            </p:nvSpPr>
            <p:spPr>
              <a:xfrm>
                <a:off x="479502" y="1940312"/>
                <a:ext cx="1041247" cy="646331"/>
              </a:xfrm>
              <a:prstGeom prst="rect">
                <a:avLst/>
              </a:prstGeom>
              <a:blipFill>
                <a:blip r:embed="rId5"/>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40A11D7-28A0-0451-2CFC-0F53CC6070A6}"/>
                  </a:ext>
                </a:extLst>
              </p:cNvPr>
              <p:cNvSpPr txBox="1"/>
              <p:nvPr/>
            </p:nvSpPr>
            <p:spPr>
              <a:xfrm>
                <a:off x="304800" y="5058272"/>
                <a:ext cx="3587842" cy="1257845"/>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2</m:t>
                          </m:r>
                        </m:sub>
                      </m:sSub>
                      <m:r>
                        <a:rPr lang="en-CA" b="0" i="1" smtClean="0">
                          <a:latin typeface="Cambria Math" panose="02040503050406030204" pitchFamily="18" charset="0"/>
                        </a:rPr>
                        <m:t>=</m:t>
                      </m:r>
                      <m:r>
                        <a:rPr lang="en-CA" b="0" i="1" smtClean="0">
                          <a:solidFill>
                            <a:srgbClr val="00B050"/>
                          </a:solidFill>
                          <a:latin typeface="Cambria Math" panose="02040503050406030204" pitchFamily="18" charset="0"/>
                        </a:rPr>
                        <m:t>1.15</m:t>
                      </m:r>
                      <m:r>
                        <a:rPr lang="en-CA" b="0" i="1" smtClean="0">
                          <a:latin typeface="Cambria Math" panose="02040503050406030204" pitchFamily="18" charset="0"/>
                        </a:rPr>
                        <m:t> − </m:t>
                      </m:r>
                      <m:r>
                        <a:rPr lang="en-CA" b="0" i="1" smtClean="0">
                          <a:solidFill>
                            <a:srgbClr val="7030A0"/>
                          </a:solidFill>
                          <a:latin typeface="Cambria Math" panose="02040503050406030204" pitchFamily="18" charset="0"/>
                        </a:rPr>
                        <m:t>0</m:t>
                      </m:r>
                      <m:r>
                        <a:rPr lang="en-CA" b="0" i="1" smtClean="0">
                          <a:latin typeface="Cambria Math" panose="02040503050406030204" pitchFamily="18" charset="0"/>
                        </a:rPr>
                        <m:t>=1.15</m:t>
                      </m:r>
                    </m:oMath>
                  </m:oMathPara>
                </a14:m>
                <a:endParaRPr lang="en-CA" b="0" i="1" dirty="0">
                  <a:latin typeface="Cambria Math" panose="02040503050406030204" pitchFamily="18" charset="0"/>
                </a:endParaRPr>
              </a:p>
              <a:p>
                <a:endParaRPr lang="en-CA" b="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en-CA" b="0" i="1" smtClean="0">
                              <a:latin typeface="Cambria Math" panose="02040503050406030204" pitchFamily="18" charset="0"/>
                            </a:rPr>
                          </m:ctrlPr>
                        </m:sSub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𝑠𝑞𝑢𝑎𝑟𝑒</m:t>
                              </m:r>
                            </m:sub>
                          </m:sSub>
                        </m:e>
                        <m:sub>
                          <m:r>
                            <a:rPr lang="en-CA" b="0" i="1" smtClean="0">
                              <a:latin typeface="Cambria Math" panose="02040503050406030204" pitchFamily="18" charset="0"/>
                            </a:rPr>
                            <m:t>2</m:t>
                          </m:r>
                        </m:sub>
                      </m:sSub>
                      <m:r>
                        <a:rPr lang="en-CA" b="0" i="1" smtClean="0">
                          <a:latin typeface="Cambria Math" panose="02040503050406030204" pitchFamily="18" charset="0"/>
                        </a:rPr>
                        <m:t>=</m:t>
                      </m:r>
                      <m:r>
                        <a:rPr lang="en-CA" b="0" i="1" smtClean="0">
                          <a:solidFill>
                            <a:srgbClr val="7030A0"/>
                          </a:solidFill>
                          <a:latin typeface="Cambria Math" panose="02040503050406030204" pitchFamily="18" charset="0"/>
                        </a:rPr>
                        <m:t>0</m:t>
                      </m:r>
                      <m:r>
                        <a:rPr lang="en-CA" b="0" i="1" smtClean="0">
                          <a:latin typeface="Cambria Math" panose="02040503050406030204" pitchFamily="18" charset="0"/>
                        </a:rPr>
                        <m:t>+</m:t>
                      </m:r>
                      <m:r>
                        <a:rPr lang="en-CA" b="0" i="1" smtClean="0">
                          <a:solidFill>
                            <a:schemeClr val="accent2"/>
                          </a:solidFill>
                          <a:latin typeface="Cambria Math" panose="02040503050406030204" pitchFamily="18" charset="0"/>
                        </a:rPr>
                        <m:t>0.1</m:t>
                      </m:r>
                      <m:r>
                        <a:rPr lang="en-CA" b="0" i="1" smtClean="0">
                          <a:latin typeface="Cambria Math" panose="02040503050406030204" pitchFamily="18" charset="0"/>
                        </a:rPr>
                        <m:t>∗1.15=</m:t>
                      </m:r>
                      <m:r>
                        <a:rPr lang="en-CA" b="0" i="1" smtClean="0">
                          <a:solidFill>
                            <a:srgbClr val="0070C0"/>
                          </a:solidFill>
                          <a:latin typeface="Cambria Math" panose="02040503050406030204" pitchFamily="18" charset="0"/>
                        </a:rPr>
                        <m:t>0.12</m:t>
                      </m:r>
                    </m:oMath>
                  </m:oMathPara>
                </a14:m>
                <a:endParaRPr lang="en-CA" b="0" i="1" dirty="0">
                  <a:solidFill>
                    <a:srgbClr val="0070C0"/>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640A11D7-28A0-0451-2CFC-0F53CC6070A6}"/>
                  </a:ext>
                </a:extLst>
              </p:cNvPr>
              <p:cNvSpPr txBox="1">
                <a:spLocks noRot="1" noChangeAspect="1" noMove="1" noResize="1" noEditPoints="1" noAdjustHandles="1" noChangeArrowheads="1" noChangeShapeType="1" noTextEdit="1"/>
              </p:cNvSpPr>
              <p:nvPr/>
            </p:nvSpPr>
            <p:spPr>
              <a:xfrm>
                <a:off x="304800" y="5058272"/>
                <a:ext cx="3587842" cy="1257845"/>
              </a:xfrm>
              <a:prstGeom prst="rect">
                <a:avLst/>
              </a:prstGeom>
              <a:blipFill>
                <a:blip r:embed="rId6"/>
                <a:stretch>
                  <a:fillRect b="-4000"/>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CF87BE79-9ADC-7715-CC07-6DC53EB0AAF1}"/>
              </a:ext>
            </a:extLst>
          </p:cNvPr>
          <p:cNvCxnSpPr>
            <a:cxnSpLocks/>
          </p:cNvCxnSpPr>
          <p:nvPr/>
        </p:nvCxnSpPr>
        <p:spPr>
          <a:xfrm flipV="1">
            <a:off x="2075477" y="3750906"/>
            <a:ext cx="1731413" cy="13073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60088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8618-2524-4F25-B597-CBFC7F287624}"/>
              </a:ext>
            </a:extLst>
          </p:cNvPr>
          <p:cNvSpPr>
            <a:spLocks noGrp="1"/>
          </p:cNvSpPr>
          <p:nvPr>
            <p:ph type="title"/>
          </p:nvPr>
        </p:nvSpPr>
        <p:spPr/>
        <p:txBody>
          <a:bodyPr/>
          <a:lstStyle/>
          <a:p>
            <a:r>
              <a:rPr lang="en-US" dirty="0"/>
              <a:t>Putting it together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2F1C6EC-9558-15DA-D3D3-CA3408AFC04D}"/>
                  </a:ext>
                </a:extLst>
              </p:cNvPr>
              <p:cNvSpPr txBox="1"/>
              <p:nvPr/>
            </p:nvSpPr>
            <p:spPr>
              <a:xfrm>
                <a:off x="6718610" y="257588"/>
                <a:ext cx="6099716" cy="15267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oMath>
                  </m:oMathPara>
                </a14:m>
                <a:endParaRPr lang="en-CA" i="1" dirty="0"/>
              </a:p>
              <a:p>
                <a:endParaRPr lang="en-CA"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r>
                            <a:rPr lang="en-CA" i="1">
                              <a:latin typeface="Cambria Math" panose="02040503050406030204" pitchFamily="18" charset="0"/>
                            </a:rPr>
                            <m:t>+1</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𝛼</m:t>
                      </m:r>
                      <m:r>
                        <a:rPr lang="en-CA" i="1">
                          <a:latin typeface="Cambria Math" panose="02040503050406030204" pitchFamily="18" charset="0"/>
                        </a:rPr>
                        <m:t> ∙ </m:t>
                      </m:r>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oMath>
                  </m:oMathPara>
                </a14:m>
                <a:endParaRPr lang="en-CA" sz="1800" b="0" dirty="0"/>
              </a:p>
              <a:p>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r>
                        <a:rPr lang="en-CA" b="0" i="1" smtClean="0">
                          <a:latin typeface="Cambria Math" panose="02040503050406030204" pitchFamily="18" charset="0"/>
                        </a:rPr>
                        <m:t>=</m:t>
                      </m:r>
                      <m:f>
                        <m:fPr>
                          <m:ctrlPr>
                            <a:rPr lang="en-CA" i="1">
                              <a:latin typeface="Cambria Math" panose="02040503050406030204" pitchFamily="18" charset="0"/>
                            </a:rPr>
                          </m:ctrlPr>
                        </m:fPr>
                        <m:num>
                          <m:func>
                            <m:funcPr>
                              <m:ctrlPr>
                                <a:rPr lang="en-CA" i="1">
                                  <a:latin typeface="Cambria Math" panose="02040503050406030204" pitchFamily="18" charset="0"/>
                                </a:rPr>
                              </m:ctrlPr>
                            </m:funcPr>
                            <m:fName>
                              <m:r>
                                <m:rPr>
                                  <m:sty m:val="p"/>
                                </m:rPr>
                                <a:rPr lang="en-CA">
                                  <a:latin typeface="Cambria Math" panose="02040503050406030204" pitchFamily="18" charset="0"/>
                                </a:rPr>
                                <m:t>exp</m:t>
                              </m:r>
                            </m:fName>
                            <m:e>
                              <m:r>
                                <a:rPr lang="en-CA" i="1">
                                  <a:latin typeface="Cambria Math" panose="02040503050406030204" pitchFamily="18" charset="0"/>
                                </a:rPr>
                                <m:t>𝛽</m:t>
                              </m:r>
                              <m:sSub>
                                <m:sSubPr>
                                  <m:ctrlPr>
                                    <a:rPr lang="en-CA" i="1">
                                      <a:latin typeface="Cambria Math" panose="02040503050406030204" pitchFamily="18" charset="0"/>
                                    </a:rPr>
                                  </m:ctrlPr>
                                </m:sSubPr>
                                <m:e>
                                  <m:r>
                                    <a:rPr lang="en-CA" i="1">
                                      <a:latin typeface="Cambria Math" panose="02040503050406030204" pitchFamily="18" charset="0"/>
                                    </a:rPr>
                                    <m:t>𝑉</m:t>
                                  </m:r>
                                </m:e>
                                <m:sub>
                                  <m:r>
                                    <a:rPr lang="en-CA" i="1">
                                      <a:latin typeface="Cambria Math" panose="02040503050406030204" pitchFamily="18" charset="0"/>
                                    </a:rPr>
                                    <m:t>1</m:t>
                                  </m:r>
                                </m:sub>
                              </m:sSub>
                            </m:e>
                          </m:func>
                        </m:num>
                        <m:den>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𝑂</m:t>
                              </m:r>
                            </m:sup>
                            <m:e>
                              <m:func>
                                <m:funcPr>
                                  <m:ctrlPr>
                                    <a:rPr lang="en-CA" i="1">
                                      <a:latin typeface="Cambria Math" panose="02040503050406030204" pitchFamily="18" charset="0"/>
                                    </a:rPr>
                                  </m:ctrlPr>
                                </m:funcPr>
                                <m:fName>
                                  <m:r>
                                    <m:rPr>
                                      <m:sty m:val="p"/>
                                    </m:rPr>
                                    <a:rPr lang="en-CA">
                                      <a:latin typeface="Cambria Math" panose="02040503050406030204" pitchFamily="18" charset="0"/>
                                    </a:rPr>
                                    <m:t>exp</m:t>
                                  </m:r>
                                </m:fName>
                                <m:e>
                                  <m:r>
                                    <a:rPr lang="en-CA" i="1">
                                      <a:latin typeface="Cambria Math" panose="02040503050406030204" pitchFamily="18" charset="0"/>
                                    </a:rPr>
                                    <m:t>𝛽</m:t>
                                  </m:r>
                                  <m:sSub>
                                    <m:sSubPr>
                                      <m:ctrlPr>
                                        <a:rPr lang="en-CA" i="1">
                                          <a:latin typeface="Cambria Math" panose="02040503050406030204" pitchFamily="18" charset="0"/>
                                        </a:rPr>
                                      </m:ctrlPr>
                                    </m:sSubPr>
                                    <m:e>
                                      <m:r>
                                        <a:rPr lang="en-CA" i="1">
                                          <a:latin typeface="Cambria Math" panose="02040503050406030204" pitchFamily="18" charset="0"/>
                                        </a:rPr>
                                        <m:t>𝑉</m:t>
                                      </m:r>
                                    </m:e>
                                    <m:sub>
                                      <m:r>
                                        <a:rPr lang="en-CA" i="1">
                                          <a:latin typeface="Cambria Math" panose="02040503050406030204" pitchFamily="18" charset="0"/>
                                        </a:rPr>
                                        <m:t>𝑖</m:t>
                                      </m:r>
                                    </m:sub>
                                  </m:sSub>
                                </m:e>
                              </m:func>
                            </m:e>
                          </m:nary>
                        </m:den>
                      </m:f>
                    </m:oMath>
                  </m:oMathPara>
                </a14:m>
                <a:endParaRPr lang="en-US" dirty="0"/>
              </a:p>
            </p:txBody>
          </p:sp>
        </mc:Choice>
        <mc:Fallback>
          <p:sp>
            <p:nvSpPr>
              <p:cNvPr id="6" name="TextBox 5">
                <a:extLst>
                  <a:ext uri="{FF2B5EF4-FFF2-40B4-BE49-F238E27FC236}">
                    <a16:creationId xmlns:a16="http://schemas.microsoft.com/office/drawing/2014/main" id="{12F1C6EC-9558-15DA-D3D3-CA3408AFC04D}"/>
                  </a:ext>
                </a:extLst>
              </p:cNvPr>
              <p:cNvSpPr txBox="1">
                <a:spLocks noRot="1" noChangeAspect="1" noMove="1" noResize="1" noEditPoints="1" noAdjustHandles="1" noChangeArrowheads="1" noChangeShapeType="1" noTextEdit="1"/>
              </p:cNvSpPr>
              <p:nvPr/>
            </p:nvSpPr>
            <p:spPr>
              <a:xfrm>
                <a:off x="6718610" y="257588"/>
                <a:ext cx="6099716" cy="1526765"/>
              </a:xfrm>
              <a:prstGeom prst="rect">
                <a:avLst/>
              </a:prstGeom>
              <a:blipFill>
                <a:blip r:embed="rId2"/>
                <a:stretch>
                  <a:fillRect b="-404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173A92-FBF6-13D5-63C1-3F8D63B62C0D}"/>
                  </a:ext>
                </a:extLst>
              </p:cNvPr>
              <p:cNvSpPr txBox="1"/>
              <p:nvPr/>
            </p:nvSpPr>
            <p:spPr>
              <a:xfrm>
                <a:off x="5957372" y="5387754"/>
                <a:ext cx="5929828" cy="6593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sSub>
                        <m:sSubPr>
                          <m:ctrlPr>
                            <a:rPr lang="en-CA" b="0" i="1" smtClean="0">
                              <a:latin typeface="Cambria Math" panose="02040503050406030204" pitchFamily="18" charset="0"/>
                            </a:rPr>
                          </m:ctrlPr>
                        </m:sSubPr>
                        <m:e>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e>
                        <m:sub>
                          <m:r>
                            <a:rPr lang="en-CA" b="0" i="1" smtClean="0">
                              <a:latin typeface="Cambria Math" panose="02040503050406030204" pitchFamily="18" charset="0"/>
                            </a:rPr>
                            <m:t>1</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0.12</m:t>
                              </m:r>
                            </m:e>
                          </m:func>
                        </m:num>
                        <m:den>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0.12</m:t>
                              </m:r>
                            </m:e>
                          </m:func>
                          <m:r>
                            <a:rPr lang="en-CA" b="0" i="1" smtClean="0">
                              <a:latin typeface="Cambria Math" panose="02040503050406030204" pitchFamily="18" charset="0"/>
                              <a:ea typeface="Cambria Math" panose="02040503050406030204" pitchFamily="18" charset="0"/>
                            </a:rPr>
                            <m:t>+</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−0.09</m:t>
                              </m:r>
                            </m:e>
                          </m:func>
                        </m:den>
                      </m:f>
                      <m:r>
                        <a:rPr lang="en-CA" b="0" i="1" smtClean="0">
                          <a:latin typeface="Cambria Math" panose="02040503050406030204" pitchFamily="18" charset="0"/>
                        </a:rPr>
                        <m:t>=</m:t>
                      </m:r>
                      <m:r>
                        <a:rPr lang="en-CA" b="0" i="1" smtClean="0">
                          <a:solidFill>
                            <a:srgbClr val="FF0000"/>
                          </a:solidFill>
                          <a:latin typeface="Cambria Math" panose="02040503050406030204" pitchFamily="18" charset="0"/>
                        </a:rPr>
                        <m:t>0.60</m:t>
                      </m:r>
                    </m:oMath>
                  </m:oMathPara>
                </a14:m>
                <a:endParaRPr lang="en-US" dirty="0"/>
              </a:p>
            </p:txBody>
          </p:sp>
        </mc:Choice>
        <mc:Fallback xmlns="">
          <p:sp>
            <p:nvSpPr>
              <p:cNvPr id="5" name="TextBox 4">
                <a:extLst>
                  <a:ext uri="{FF2B5EF4-FFF2-40B4-BE49-F238E27FC236}">
                    <a16:creationId xmlns:a16="http://schemas.microsoft.com/office/drawing/2014/main" id="{72173A92-FBF6-13D5-63C1-3F8D63B62C0D}"/>
                  </a:ext>
                </a:extLst>
              </p:cNvPr>
              <p:cNvSpPr txBox="1">
                <a:spLocks noRot="1" noChangeAspect="1" noMove="1" noResize="1" noEditPoints="1" noAdjustHandles="1" noChangeArrowheads="1" noChangeShapeType="1" noTextEdit="1"/>
              </p:cNvSpPr>
              <p:nvPr/>
            </p:nvSpPr>
            <p:spPr>
              <a:xfrm>
                <a:off x="5957372" y="5387754"/>
                <a:ext cx="5929828" cy="659348"/>
              </a:xfrm>
              <a:prstGeom prst="rect">
                <a:avLst/>
              </a:prstGeom>
              <a:blipFill>
                <a:blip r:embed="rId3"/>
                <a:stretch>
                  <a:fillRect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3036677198"/>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3200">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𝑡𝑟𝑖𝑎𝑛𝑔𝑙𝑒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𝑠𝑞𝑢𝑎𝑟𝑒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𝛿</m:t>
                                </m:r>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𝑃</m:t>
                                </m:r>
                                <m:sSub>
                                  <m:sSubPr>
                                    <m:ctrlPr>
                                      <a:rPr lang="en-CA" sz="1200" b="0" i="1" u="none" strike="noStrike" smtClean="0">
                                        <a:solidFill>
                                          <a:srgbClr val="000000"/>
                                        </a:solidFill>
                                        <a:effectLst/>
                                        <a:latin typeface="Cambria Math" panose="02040503050406030204" pitchFamily="18" charset="0"/>
                                      </a:rPr>
                                    </m:ctrlPr>
                                  </m:sSubPr>
                                  <m:e>
                                    <m:d>
                                      <m:dPr>
                                        <m:ctrlPr>
                                          <a:rPr lang="en-CA" sz="1200" b="0" i="1" u="none" strike="noStrike" smtClean="0">
                                            <a:solidFill>
                                              <a:srgbClr val="000000"/>
                                            </a:solidFill>
                                            <a:effectLst/>
                                            <a:latin typeface="Cambria Math" panose="02040503050406030204" pitchFamily="18" charset="0"/>
                                          </a:rPr>
                                        </m:ctrlPr>
                                      </m:dPr>
                                      <m:e>
                                        <m:r>
                                          <a:rPr lang="en-CA" sz="1200" b="0" i="1" u="none" strike="noStrike" smtClean="0">
                                            <a:solidFill>
                                              <a:srgbClr val="000000"/>
                                            </a:solidFill>
                                            <a:effectLst/>
                                            <a:latin typeface="Cambria Math" panose="02040503050406030204" pitchFamily="18" charset="0"/>
                                          </a:rPr>
                                          <m:t>𝐶h𝑜𝑜𝑠𝑒</m:t>
                                        </m:r>
                                        <m:r>
                                          <a:rPr lang="en-CA" sz="1200" b="0" i="1" u="none" strike="noStrike" smtClean="0">
                                            <a:solidFill>
                                              <a:srgbClr val="000000"/>
                                            </a:solidFill>
                                            <a:effectLst/>
                                            <a:latin typeface="Cambria Math" panose="02040503050406030204" pitchFamily="18" charset="0"/>
                                          </a:rPr>
                                          <m:t> </m:t>
                                        </m:r>
                                        <m:r>
                                          <a:rPr lang="en-CA" sz="1200" b="0" i="1" u="none" strike="noStrike" smtClean="0">
                                            <a:solidFill>
                                              <a:srgbClr val="000000"/>
                                            </a:solidFill>
                                            <a:effectLst/>
                                            <a:latin typeface="Cambria Math" panose="02040503050406030204" pitchFamily="18" charset="0"/>
                                          </a:rPr>
                                          <m:t>𝑆𝑞𝑢𝑎𝑟𝑒</m:t>
                                        </m:r>
                                      </m:e>
                                    </m:d>
                                  </m:e>
                                  <m:sub>
                                    <m:r>
                                      <a:rPr lang="en-CA" sz="1200" b="0" i="1" u="none" strike="noStrike" smtClean="0">
                                        <a:solidFill>
                                          <a:srgbClr val="000000"/>
                                        </a:solidFill>
                                        <a:effectLst/>
                                        <a:latin typeface="Cambria Math" panose="02040503050406030204" pitchFamily="18" charset="0"/>
                                      </a:rPr>
                                      <m:t>𝑡</m:t>
                                    </m:r>
                                    <m:r>
                                      <a:rPr lang="en-CA" sz="1200" b="0" i="1" u="none" strike="noStrike" smtClean="0">
                                        <a:solidFill>
                                          <a:srgbClr val="000000"/>
                                        </a:solidFill>
                                        <a:effectLst/>
                                        <a:latin typeface="Cambria Math" panose="02040503050406030204" pitchFamily="18" charset="0"/>
                                      </a:rPr>
                                      <m:t>+1</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dirty="0">
                              <a:solidFill>
                                <a:schemeClr val="tx1"/>
                              </a:solidFill>
                              <a:effectLst/>
                            </a:rPr>
                            <a:t>77015</a:t>
                          </a:r>
                          <a:endParaRPr lang="en-CA" sz="1200" b="0" i="0" u="none" strike="noStrike" dirty="0">
                            <a:solidFill>
                              <a:schemeClr val="tx1"/>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0.219257</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0.49</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1.151749</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7030A0"/>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0.55</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rgbClr val="00B050"/>
                              </a:solidFill>
                              <a:effectLst/>
                            </a:rPr>
                            <a:t>-1.073548</a:t>
                          </a:r>
                          <a:endParaRPr lang="en-CA" sz="1200" b="0" i="0" u="none" strike="noStrike" dirty="0">
                            <a:solidFill>
                              <a:srgbClr val="00B05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70C0"/>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-1.09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FF0000"/>
                              </a:solidFill>
                              <a:effectLst/>
                              <a:latin typeface="Calibri" panose="020F0502020204030204" pitchFamily="34" charset="0"/>
                            </a:rPr>
                            <a:t>0.60</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1.391654</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Choice>
        <mc:Fallback xmlns="">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3036677198"/>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7328">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400000" t="-12500" r="-3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500000" t="-12500" r="-2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756522" t="-12500" r="-153261"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4"/>
                          <a:stretch>
                            <a:fillRect l="-566906" t="-12500" r="-1439" b="-656250"/>
                          </a:stretch>
                        </a:blip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dirty="0">
                              <a:solidFill>
                                <a:schemeClr val="tx1"/>
                              </a:solidFill>
                              <a:effectLst/>
                            </a:rPr>
                            <a:t>77015</a:t>
                          </a:r>
                          <a:endParaRPr lang="en-CA" sz="1200" b="0" i="0" u="none" strike="noStrike" dirty="0">
                            <a:solidFill>
                              <a:schemeClr val="tx1"/>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0.219257</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0.49</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1.151749</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7030A0"/>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0.55</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rgbClr val="00B050"/>
                              </a:solidFill>
                              <a:effectLst/>
                            </a:rPr>
                            <a:t>-1.073548</a:t>
                          </a:r>
                          <a:endParaRPr lang="en-CA" sz="1200" b="0" i="0" u="none" strike="noStrike" dirty="0">
                            <a:solidFill>
                              <a:srgbClr val="00B05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70C0"/>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-1.09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FF0000"/>
                              </a:solidFill>
                              <a:effectLst/>
                              <a:latin typeface="Calibri" panose="020F0502020204030204" pitchFamily="34" charset="0"/>
                            </a:rPr>
                            <a:t>0.60</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1.391654</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3DF41ED-AD44-1203-7E1E-175B563E29A7}"/>
                  </a:ext>
                </a:extLst>
              </p:cNvPr>
              <p:cNvSpPr txBox="1"/>
              <p:nvPr/>
            </p:nvSpPr>
            <p:spPr>
              <a:xfrm>
                <a:off x="479502" y="1940312"/>
                <a:ext cx="104124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solidFill>
                            <a:schemeClr val="accent2"/>
                          </a:solidFill>
                          <a:latin typeface="Cambria Math" panose="02040503050406030204" pitchFamily="18" charset="0"/>
                        </a:rPr>
                        <m:t>𝛼</m:t>
                      </m:r>
                      <m:r>
                        <a:rPr lang="en-CA" b="0" i="1" smtClean="0">
                          <a:solidFill>
                            <a:schemeClr val="accent2"/>
                          </a:solidFill>
                          <a:latin typeface="Cambria Math" panose="02040503050406030204" pitchFamily="18" charset="0"/>
                        </a:rPr>
                        <m:t>=0.1</m:t>
                      </m:r>
                    </m:oMath>
                  </m:oMathPara>
                </a14:m>
                <a:endParaRPr lang="en-US" dirty="0">
                  <a:solidFill>
                    <a:schemeClr val="accent2"/>
                  </a:solidFill>
                </a:endParaRPr>
              </a:p>
              <a:p>
                <a:pPr/>
                <a14:m>
                  <m:oMathPara xmlns:m="http://schemas.openxmlformats.org/officeDocument/2006/math">
                    <m:oMathParaPr>
                      <m:jc m:val="centerGroup"/>
                    </m:oMathParaPr>
                    <m:oMath xmlns:m="http://schemas.openxmlformats.org/officeDocument/2006/math">
                      <m:r>
                        <a:rPr lang="en-CA" b="0" i="1" smtClean="0">
                          <a:solidFill>
                            <a:schemeClr val="bg2">
                              <a:lumMod val="50000"/>
                            </a:schemeClr>
                          </a:solidFill>
                          <a:latin typeface="Cambria Math" panose="02040503050406030204" pitchFamily="18" charset="0"/>
                        </a:rPr>
                        <m:t>𝛽</m:t>
                      </m:r>
                      <m:r>
                        <a:rPr lang="en-CA" b="0" i="1" smtClean="0">
                          <a:solidFill>
                            <a:schemeClr val="bg2">
                              <a:lumMod val="50000"/>
                            </a:schemeClr>
                          </a:solidFill>
                          <a:latin typeface="Cambria Math" panose="02040503050406030204" pitchFamily="18" charset="0"/>
                        </a:rPr>
                        <m:t>=2.0 </m:t>
                      </m:r>
                    </m:oMath>
                  </m:oMathPara>
                </a14:m>
                <a:endParaRPr lang="en-US" dirty="0"/>
              </a:p>
            </p:txBody>
          </p:sp>
        </mc:Choice>
        <mc:Fallback xmlns="">
          <p:sp>
            <p:nvSpPr>
              <p:cNvPr id="10" name="TextBox 9">
                <a:extLst>
                  <a:ext uri="{FF2B5EF4-FFF2-40B4-BE49-F238E27FC236}">
                    <a16:creationId xmlns:a16="http://schemas.microsoft.com/office/drawing/2014/main" id="{43DF41ED-AD44-1203-7E1E-175B563E29A7}"/>
                  </a:ext>
                </a:extLst>
              </p:cNvPr>
              <p:cNvSpPr txBox="1">
                <a:spLocks noRot="1" noChangeAspect="1" noMove="1" noResize="1" noEditPoints="1" noAdjustHandles="1" noChangeArrowheads="1" noChangeShapeType="1" noTextEdit="1"/>
              </p:cNvSpPr>
              <p:nvPr/>
            </p:nvSpPr>
            <p:spPr>
              <a:xfrm>
                <a:off x="479502" y="1940312"/>
                <a:ext cx="1041247" cy="646331"/>
              </a:xfrm>
              <a:prstGeom prst="rect">
                <a:avLst/>
              </a:prstGeom>
              <a:blipFill>
                <a:blip r:embed="rId5"/>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40A11D7-28A0-0451-2CFC-0F53CC6070A6}"/>
                  </a:ext>
                </a:extLst>
              </p:cNvPr>
              <p:cNvSpPr txBox="1"/>
              <p:nvPr/>
            </p:nvSpPr>
            <p:spPr>
              <a:xfrm>
                <a:off x="304800" y="5058272"/>
                <a:ext cx="4308359" cy="1258999"/>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3</m:t>
                          </m:r>
                        </m:sub>
                      </m:sSub>
                      <m:r>
                        <a:rPr lang="en-CA" b="0" i="1" smtClean="0">
                          <a:latin typeface="Cambria Math" panose="02040503050406030204" pitchFamily="18" charset="0"/>
                        </a:rPr>
                        <m:t>=</m:t>
                      </m:r>
                      <m:r>
                        <a:rPr lang="en-CA" b="0" i="1" smtClean="0">
                          <a:solidFill>
                            <a:srgbClr val="00B050"/>
                          </a:solidFill>
                          <a:latin typeface="Cambria Math" panose="02040503050406030204" pitchFamily="18" charset="0"/>
                        </a:rPr>
                        <m:t>−1.07</m:t>
                      </m:r>
                      <m:r>
                        <a:rPr lang="en-CA" b="0" i="1" smtClean="0">
                          <a:latin typeface="Cambria Math" panose="02040503050406030204" pitchFamily="18" charset="0"/>
                        </a:rPr>
                        <m:t> − </m:t>
                      </m:r>
                      <m:r>
                        <a:rPr lang="en-CA" b="0" i="1" smtClean="0">
                          <a:solidFill>
                            <a:srgbClr val="7030A0"/>
                          </a:solidFill>
                          <a:latin typeface="Cambria Math" panose="02040503050406030204" pitchFamily="18" charset="0"/>
                        </a:rPr>
                        <m:t>0.02</m:t>
                      </m:r>
                      <m:r>
                        <a:rPr lang="en-CA" b="0" i="1" smtClean="0">
                          <a:latin typeface="Cambria Math" panose="02040503050406030204" pitchFamily="18" charset="0"/>
                        </a:rPr>
                        <m:t>=−1.09</m:t>
                      </m:r>
                    </m:oMath>
                  </m:oMathPara>
                </a14:m>
                <a:endParaRPr lang="en-CA" b="0" i="1" dirty="0">
                  <a:latin typeface="Cambria Math" panose="02040503050406030204" pitchFamily="18" charset="0"/>
                </a:endParaRPr>
              </a:p>
              <a:p>
                <a:endParaRPr lang="en-CA" b="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en-CA" b="0" i="1" smtClean="0">
                              <a:latin typeface="Cambria Math" panose="02040503050406030204" pitchFamily="18" charset="0"/>
                            </a:rPr>
                          </m:ctrlPr>
                        </m:sSub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𝑡𝑟𝑖𝑎𝑛𝑔𝑙𝑒</m:t>
                              </m:r>
                            </m:sub>
                          </m:sSub>
                        </m:e>
                        <m:sub>
                          <m:r>
                            <a:rPr lang="en-CA" b="0" i="1" smtClean="0">
                              <a:latin typeface="Cambria Math" panose="02040503050406030204" pitchFamily="18" charset="0"/>
                            </a:rPr>
                            <m:t>3</m:t>
                          </m:r>
                        </m:sub>
                      </m:sSub>
                      <m:r>
                        <a:rPr lang="en-CA" b="0" i="1" smtClean="0">
                          <a:latin typeface="Cambria Math" panose="02040503050406030204" pitchFamily="18" charset="0"/>
                        </a:rPr>
                        <m:t>=</m:t>
                      </m:r>
                      <m:r>
                        <a:rPr lang="en-CA" b="0" i="1" smtClean="0">
                          <a:solidFill>
                            <a:srgbClr val="7030A0"/>
                          </a:solidFill>
                          <a:latin typeface="Cambria Math" panose="02040503050406030204" pitchFamily="18" charset="0"/>
                        </a:rPr>
                        <m:t>0.02</m:t>
                      </m:r>
                      <m:r>
                        <a:rPr lang="en-CA" b="0" i="1" smtClean="0">
                          <a:latin typeface="Cambria Math" panose="02040503050406030204" pitchFamily="18" charset="0"/>
                        </a:rPr>
                        <m:t>+</m:t>
                      </m:r>
                      <m:r>
                        <a:rPr lang="en-CA" b="0" i="1" smtClean="0">
                          <a:solidFill>
                            <a:schemeClr val="accent2"/>
                          </a:solidFill>
                          <a:latin typeface="Cambria Math" panose="02040503050406030204" pitchFamily="18" charset="0"/>
                        </a:rPr>
                        <m:t>0.1</m:t>
                      </m:r>
                      <m:r>
                        <a:rPr lang="en-CA" b="0" i="1" smtClean="0">
                          <a:latin typeface="Cambria Math" panose="02040503050406030204" pitchFamily="18" charset="0"/>
                        </a:rPr>
                        <m:t>∗−1.09=</m:t>
                      </m:r>
                      <m:r>
                        <a:rPr lang="en-CA" b="0" i="1" smtClean="0">
                          <a:solidFill>
                            <a:srgbClr val="0070C0"/>
                          </a:solidFill>
                          <a:latin typeface="Cambria Math" panose="02040503050406030204" pitchFamily="18" charset="0"/>
                        </a:rPr>
                        <m:t>−0.09</m:t>
                      </m:r>
                    </m:oMath>
                  </m:oMathPara>
                </a14:m>
                <a:endParaRPr lang="en-CA" b="0" i="1" dirty="0">
                  <a:solidFill>
                    <a:srgbClr val="0070C0"/>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640A11D7-28A0-0451-2CFC-0F53CC6070A6}"/>
                  </a:ext>
                </a:extLst>
              </p:cNvPr>
              <p:cNvSpPr txBox="1">
                <a:spLocks noRot="1" noChangeAspect="1" noMove="1" noResize="1" noEditPoints="1" noAdjustHandles="1" noChangeArrowheads="1" noChangeShapeType="1" noTextEdit="1"/>
              </p:cNvSpPr>
              <p:nvPr/>
            </p:nvSpPr>
            <p:spPr>
              <a:xfrm>
                <a:off x="304800" y="5058272"/>
                <a:ext cx="4308359" cy="1258999"/>
              </a:xfrm>
              <a:prstGeom prst="rect">
                <a:avLst/>
              </a:prstGeom>
              <a:blipFill>
                <a:blip r:embed="rId6"/>
                <a:stretch>
                  <a:fillRect b="-4000"/>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CF87BE79-9ADC-7715-CC07-6DC53EB0AAF1}"/>
              </a:ext>
            </a:extLst>
          </p:cNvPr>
          <p:cNvCxnSpPr>
            <a:cxnSpLocks/>
          </p:cNvCxnSpPr>
          <p:nvPr/>
        </p:nvCxnSpPr>
        <p:spPr>
          <a:xfrm flipV="1">
            <a:off x="2075477" y="3946849"/>
            <a:ext cx="1684760" cy="11114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40720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8618-2524-4F25-B597-CBFC7F287624}"/>
              </a:ext>
            </a:extLst>
          </p:cNvPr>
          <p:cNvSpPr>
            <a:spLocks noGrp="1"/>
          </p:cNvSpPr>
          <p:nvPr>
            <p:ph type="title"/>
          </p:nvPr>
        </p:nvSpPr>
        <p:spPr/>
        <p:txBody>
          <a:bodyPr/>
          <a:lstStyle/>
          <a:p>
            <a:r>
              <a:rPr lang="en-US" dirty="0"/>
              <a:t>Putting it together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2F1C6EC-9558-15DA-D3D3-CA3408AFC04D}"/>
                  </a:ext>
                </a:extLst>
              </p:cNvPr>
              <p:cNvSpPr txBox="1"/>
              <p:nvPr/>
            </p:nvSpPr>
            <p:spPr>
              <a:xfrm>
                <a:off x="6718610" y="257588"/>
                <a:ext cx="6099716" cy="15267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oMath>
                  </m:oMathPara>
                </a14:m>
                <a:endParaRPr lang="en-CA" i="1" dirty="0"/>
              </a:p>
              <a:p>
                <a:endParaRPr lang="en-CA"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r>
                            <a:rPr lang="en-CA" i="1">
                              <a:latin typeface="Cambria Math" panose="02040503050406030204" pitchFamily="18" charset="0"/>
                            </a:rPr>
                            <m:t>+1</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𝛼</m:t>
                      </m:r>
                      <m:r>
                        <a:rPr lang="en-CA" i="1">
                          <a:latin typeface="Cambria Math" panose="02040503050406030204" pitchFamily="18" charset="0"/>
                        </a:rPr>
                        <m:t> ∙ </m:t>
                      </m:r>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oMath>
                  </m:oMathPara>
                </a14:m>
                <a:endParaRPr lang="en-CA" sz="1800" b="0" dirty="0"/>
              </a:p>
              <a:p>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r>
                        <a:rPr lang="en-CA" b="0" i="1" smtClean="0">
                          <a:latin typeface="Cambria Math" panose="02040503050406030204" pitchFamily="18" charset="0"/>
                        </a:rPr>
                        <m:t>=</m:t>
                      </m:r>
                      <m:f>
                        <m:fPr>
                          <m:ctrlPr>
                            <a:rPr lang="en-CA" i="1">
                              <a:latin typeface="Cambria Math" panose="02040503050406030204" pitchFamily="18" charset="0"/>
                            </a:rPr>
                          </m:ctrlPr>
                        </m:fPr>
                        <m:num>
                          <m:func>
                            <m:funcPr>
                              <m:ctrlPr>
                                <a:rPr lang="en-CA" i="1">
                                  <a:latin typeface="Cambria Math" panose="02040503050406030204" pitchFamily="18" charset="0"/>
                                </a:rPr>
                              </m:ctrlPr>
                            </m:funcPr>
                            <m:fName>
                              <m:r>
                                <m:rPr>
                                  <m:sty m:val="p"/>
                                </m:rPr>
                                <a:rPr lang="en-CA">
                                  <a:latin typeface="Cambria Math" panose="02040503050406030204" pitchFamily="18" charset="0"/>
                                </a:rPr>
                                <m:t>exp</m:t>
                              </m:r>
                            </m:fName>
                            <m:e>
                              <m:r>
                                <a:rPr lang="en-CA" i="1">
                                  <a:latin typeface="Cambria Math" panose="02040503050406030204" pitchFamily="18" charset="0"/>
                                </a:rPr>
                                <m:t>𝛽</m:t>
                              </m:r>
                              <m:sSub>
                                <m:sSubPr>
                                  <m:ctrlPr>
                                    <a:rPr lang="en-CA" i="1">
                                      <a:latin typeface="Cambria Math" panose="02040503050406030204" pitchFamily="18" charset="0"/>
                                    </a:rPr>
                                  </m:ctrlPr>
                                </m:sSubPr>
                                <m:e>
                                  <m:r>
                                    <a:rPr lang="en-CA" i="1">
                                      <a:latin typeface="Cambria Math" panose="02040503050406030204" pitchFamily="18" charset="0"/>
                                    </a:rPr>
                                    <m:t>𝑉</m:t>
                                  </m:r>
                                </m:e>
                                <m:sub>
                                  <m:r>
                                    <a:rPr lang="en-CA" i="1">
                                      <a:latin typeface="Cambria Math" panose="02040503050406030204" pitchFamily="18" charset="0"/>
                                    </a:rPr>
                                    <m:t>1</m:t>
                                  </m:r>
                                </m:sub>
                              </m:sSub>
                            </m:e>
                          </m:func>
                        </m:num>
                        <m:den>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𝑂</m:t>
                              </m:r>
                            </m:sup>
                            <m:e>
                              <m:func>
                                <m:funcPr>
                                  <m:ctrlPr>
                                    <a:rPr lang="en-CA" i="1">
                                      <a:latin typeface="Cambria Math" panose="02040503050406030204" pitchFamily="18" charset="0"/>
                                    </a:rPr>
                                  </m:ctrlPr>
                                </m:funcPr>
                                <m:fName>
                                  <m:r>
                                    <m:rPr>
                                      <m:sty m:val="p"/>
                                    </m:rPr>
                                    <a:rPr lang="en-CA">
                                      <a:latin typeface="Cambria Math" panose="02040503050406030204" pitchFamily="18" charset="0"/>
                                    </a:rPr>
                                    <m:t>exp</m:t>
                                  </m:r>
                                </m:fName>
                                <m:e>
                                  <m:r>
                                    <a:rPr lang="en-CA" i="1">
                                      <a:latin typeface="Cambria Math" panose="02040503050406030204" pitchFamily="18" charset="0"/>
                                    </a:rPr>
                                    <m:t>𝛽</m:t>
                                  </m:r>
                                  <m:sSub>
                                    <m:sSubPr>
                                      <m:ctrlPr>
                                        <a:rPr lang="en-CA" i="1">
                                          <a:latin typeface="Cambria Math" panose="02040503050406030204" pitchFamily="18" charset="0"/>
                                        </a:rPr>
                                      </m:ctrlPr>
                                    </m:sSubPr>
                                    <m:e>
                                      <m:r>
                                        <a:rPr lang="en-CA" i="1">
                                          <a:latin typeface="Cambria Math" panose="02040503050406030204" pitchFamily="18" charset="0"/>
                                        </a:rPr>
                                        <m:t>𝑉</m:t>
                                      </m:r>
                                    </m:e>
                                    <m:sub>
                                      <m:r>
                                        <a:rPr lang="en-CA" i="1">
                                          <a:latin typeface="Cambria Math" panose="02040503050406030204" pitchFamily="18" charset="0"/>
                                        </a:rPr>
                                        <m:t>𝑖</m:t>
                                      </m:r>
                                    </m:sub>
                                  </m:sSub>
                                </m:e>
                              </m:func>
                            </m:e>
                          </m:nary>
                        </m:den>
                      </m:f>
                    </m:oMath>
                  </m:oMathPara>
                </a14:m>
                <a:endParaRPr lang="en-US" dirty="0"/>
              </a:p>
            </p:txBody>
          </p:sp>
        </mc:Choice>
        <mc:Fallback>
          <p:sp>
            <p:nvSpPr>
              <p:cNvPr id="6" name="TextBox 5">
                <a:extLst>
                  <a:ext uri="{FF2B5EF4-FFF2-40B4-BE49-F238E27FC236}">
                    <a16:creationId xmlns:a16="http://schemas.microsoft.com/office/drawing/2014/main" id="{12F1C6EC-9558-15DA-D3D3-CA3408AFC04D}"/>
                  </a:ext>
                </a:extLst>
              </p:cNvPr>
              <p:cNvSpPr txBox="1">
                <a:spLocks noRot="1" noChangeAspect="1" noMove="1" noResize="1" noEditPoints="1" noAdjustHandles="1" noChangeArrowheads="1" noChangeShapeType="1" noTextEdit="1"/>
              </p:cNvSpPr>
              <p:nvPr/>
            </p:nvSpPr>
            <p:spPr>
              <a:xfrm>
                <a:off x="6718610" y="257588"/>
                <a:ext cx="6099716" cy="1526765"/>
              </a:xfrm>
              <a:prstGeom prst="rect">
                <a:avLst/>
              </a:prstGeom>
              <a:blipFill>
                <a:blip r:embed="rId2"/>
                <a:stretch>
                  <a:fillRect b="-404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173A92-FBF6-13D5-63C1-3F8D63B62C0D}"/>
                  </a:ext>
                </a:extLst>
              </p:cNvPr>
              <p:cNvSpPr txBox="1"/>
              <p:nvPr/>
            </p:nvSpPr>
            <p:spPr>
              <a:xfrm>
                <a:off x="5957372" y="5387754"/>
                <a:ext cx="5929828" cy="6649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sSub>
                        <m:sSubPr>
                          <m:ctrlPr>
                            <a:rPr lang="en-CA" b="0" i="1" smtClean="0">
                              <a:latin typeface="Cambria Math" panose="02040503050406030204" pitchFamily="18" charset="0"/>
                            </a:rPr>
                          </m:ctrlPr>
                        </m:sSubPr>
                        <m:e>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e>
                        <m:sub>
                          <m:r>
                            <a:rPr lang="en-CA" b="0" i="1" smtClean="0">
                              <a:latin typeface="Cambria Math" panose="02040503050406030204" pitchFamily="18" charset="0"/>
                            </a:rPr>
                            <m:t>1</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0.25</m:t>
                              </m:r>
                            </m:e>
                          </m:func>
                        </m:num>
                        <m:den>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0.25</m:t>
                              </m:r>
                            </m:e>
                          </m:func>
                          <m:r>
                            <a:rPr lang="en-CA" b="0" i="1" smtClean="0">
                              <a:latin typeface="Cambria Math" panose="02040503050406030204" pitchFamily="18" charset="0"/>
                              <a:ea typeface="Cambria Math" panose="02040503050406030204" pitchFamily="18" charset="0"/>
                            </a:rPr>
                            <m:t>+</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−0.09</m:t>
                              </m:r>
                            </m:e>
                          </m:func>
                        </m:den>
                      </m:f>
                      <m:r>
                        <a:rPr lang="en-CA" b="0" i="1" smtClean="0">
                          <a:latin typeface="Cambria Math" panose="02040503050406030204" pitchFamily="18" charset="0"/>
                        </a:rPr>
                        <m:t>=</m:t>
                      </m:r>
                      <m:r>
                        <a:rPr lang="en-CA" b="0" i="1" smtClean="0">
                          <a:solidFill>
                            <a:srgbClr val="FF0000"/>
                          </a:solidFill>
                          <a:latin typeface="Cambria Math" panose="02040503050406030204" pitchFamily="18" charset="0"/>
                        </a:rPr>
                        <m:t>0.66</m:t>
                      </m:r>
                    </m:oMath>
                  </m:oMathPara>
                </a14:m>
                <a:endParaRPr lang="en-US" dirty="0"/>
              </a:p>
            </p:txBody>
          </p:sp>
        </mc:Choice>
        <mc:Fallback xmlns="">
          <p:sp>
            <p:nvSpPr>
              <p:cNvPr id="5" name="TextBox 4">
                <a:extLst>
                  <a:ext uri="{FF2B5EF4-FFF2-40B4-BE49-F238E27FC236}">
                    <a16:creationId xmlns:a16="http://schemas.microsoft.com/office/drawing/2014/main" id="{72173A92-FBF6-13D5-63C1-3F8D63B62C0D}"/>
                  </a:ext>
                </a:extLst>
              </p:cNvPr>
              <p:cNvSpPr txBox="1">
                <a:spLocks noRot="1" noChangeAspect="1" noMove="1" noResize="1" noEditPoints="1" noAdjustHandles="1" noChangeArrowheads="1" noChangeShapeType="1" noTextEdit="1"/>
              </p:cNvSpPr>
              <p:nvPr/>
            </p:nvSpPr>
            <p:spPr>
              <a:xfrm>
                <a:off x="5957372" y="5387754"/>
                <a:ext cx="5929828" cy="664926"/>
              </a:xfrm>
              <a:prstGeom prst="rect">
                <a:avLst/>
              </a:prstGeom>
              <a:blipFill>
                <a:blip r:embed="rId3"/>
                <a:stretch>
                  <a:fillRect b="-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2870025019"/>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3200">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𝑡𝑟𝑖𝑎𝑛𝑔𝑙𝑒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𝑠𝑞𝑢𝑎𝑟𝑒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𝛿</m:t>
                                </m:r>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𝑃</m:t>
                                </m:r>
                                <m:sSub>
                                  <m:sSubPr>
                                    <m:ctrlPr>
                                      <a:rPr lang="en-CA" sz="1200" b="0" i="1" u="none" strike="noStrike" smtClean="0">
                                        <a:solidFill>
                                          <a:srgbClr val="000000"/>
                                        </a:solidFill>
                                        <a:effectLst/>
                                        <a:latin typeface="Cambria Math" panose="02040503050406030204" pitchFamily="18" charset="0"/>
                                      </a:rPr>
                                    </m:ctrlPr>
                                  </m:sSubPr>
                                  <m:e>
                                    <m:d>
                                      <m:dPr>
                                        <m:ctrlPr>
                                          <a:rPr lang="en-CA" sz="1200" b="0" i="1" u="none" strike="noStrike" smtClean="0">
                                            <a:solidFill>
                                              <a:srgbClr val="000000"/>
                                            </a:solidFill>
                                            <a:effectLst/>
                                            <a:latin typeface="Cambria Math" panose="02040503050406030204" pitchFamily="18" charset="0"/>
                                          </a:rPr>
                                        </m:ctrlPr>
                                      </m:dPr>
                                      <m:e>
                                        <m:r>
                                          <a:rPr lang="en-CA" sz="1200" b="0" i="1" u="none" strike="noStrike" smtClean="0">
                                            <a:solidFill>
                                              <a:srgbClr val="000000"/>
                                            </a:solidFill>
                                            <a:effectLst/>
                                            <a:latin typeface="Cambria Math" panose="02040503050406030204" pitchFamily="18" charset="0"/>
                                          </a:rPr>
                                          <m:t>𝐶h𝑜𝑜𝑠𝑒</m:t>
                                        </m:r>
                                        <m:r>
                                          <a:rPr lang="en-CA" sz="1200" b="0" i="1" u="none" strike="noStrike" smtClean="0">
                                            <a:solidFill>
                                              <a:srgbClr val="000000"/>
                                            </a:solidFill>
                                            <a:effectLst/>
                                            <a:latin typeface="Cambria Math" panose="02040503050406030204" pitchFamily="18" charset="0"/>
                                          </a:rPr>
                                          <m:t> </m:t>
                                        </m:r>
                                        <m:r>
                                          <a:rPr lang="en-CA" sz="1200" b="0" i="1" u="none" strike="noStrike" smtClean="0">
                                            <a:solidFill>
                                              <a:srgbClr val="000000"/>
                                            </a:solidFill>
                                            <a:effectLst/>
                                            <a:latin typeface="Cambria Math" panose="02040503050406030204" pitchFamily="18" charset="0"/>
                                          </a:rPr>
                                          <m:t>𝑆𝑞𝑢𝑎𝑟𝑒</m:t>
                                        </m:r>
                                      </m:e>
                                    </m:d>
                                  </m:e>
                                  <m:sub>
                                    <m:r>
                                      <a:rPr lang="en-CA" sz="1200" b="0" i="1" u="none" strike="noStrike" smtClean="0">
                                        <a:solidFill>
                                          <a:srgbClr val="000000"/>
                                        </a:solidFill>
                                        <a:effectLst/>
                                        <a:latin typeface="Cambria Math" panose="02040503050406030204" pitchFamily="18" charset="0"/>
                                      </a:rPr>
                                      <m:t>𝑡</m:t>
                                    </m:r>
                                    <m:r>
                                      <a:rPr lang="en-CA" sz="1200" b="0" i="1" u="none" strike="noStrike" smtClean="0">
                                        <a:solidFill>
                                          <a:srgbClr val="000000"/>
                                        </a:solidFill>
                                        <a:effectLst/>
                                        <a:latin typeface="Cambria Math" panose="02040503050406030204" pitchFamily="18" charset="0"/>
                                      </a:rPr>
                                      <m:t>+1</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dirty="0">
                              <a:solidFill>
                                <a:schemeClr val="tx1"/>
                              </a:solidFill>
                              <a:effectLst/>
                            </a:rPr>
                            <a:t>77015</a:t>
                          </a:r>
                          <a:endParaRPr lang="en-CA" sz="1200" b="0" i="0" u="none" strike="noStrike" dirty="0">
                            <a:solidFill>
                              <a:schemeClr val="tx1"/>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0.219257</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0.49</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1.151749</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0.55</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-1.073548</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7030A0"/>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0.60</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rgbClr val="00B050"/>
                              </a:solidFill>
                              <a:effectLst/>
                            </a:rPr>
                            <a:t>1.391654</a:t>
                          </a:r>
                          <a:endParaRPr lang="en-CA" sz="1200" b="0" i="0" u="none" strike="noStrike" dirty="0">
                            <a:solidFill>
                              <a:srgbClr val="00B05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70C0"/>
                              </a:solidFill>
                              <a:effectLst/>
                              <a:latin typeface="Calibri" panose="020F0502020204030204" pitchFamily="34" charset="0"/>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1.27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FF0000"/>
                              </a:solidFill>
                              <a:effectLst/>
                              <a:latin typeface="Calibri" panose="020F0502020204030204" pitchFamily="34" charset="0"/>
                            </a:rPr>
                            <a:t>0.66</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Choice>
        <mc:Fallback xmlns="">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2870025019"/>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7328">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400000" t="-12500" r="-3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500000" t="-12500" r="-2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756522" t="-12500" r="-153261"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4"/>
                          <a:stretch>
                            <a:fillRect l="-566906" t="-12500" r="-1439" b="-656250"/>
                          </a:stretch>
                        </a:blip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dirty="0">
                              <a:solidFill>
                                <a:schemeClr val="tx1"/>
                              </a:solidFill>
                              <a:effectLst/>
                            </a:rPr>
                            <a:t>77015</a:t>
                          </a:r>
                          <a:endParaRPr lang="en-CA" sz="1200" b="0" i="0" u="none" strike="noStrike" dirty="0">
                            <a:solidFill>
                              <a:schemeClr val="tx1"/>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0.219257</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0.49</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1.151749</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0.55</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-1.073548</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7030A0"/>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0.60</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rgbClr val="00B050"/>
                              </a:solidFill>
                              <a:effectLst/>
                            </a:rPr>
                            <a:t>1.391654</a:t>
                          </a:r>
                          <a:endParaRPr lang="en-CA" sz="1200" b="0" i="0" u="none" strike="noStrike" dirty="0">
                            <a:solidFill>
                              <a:srgbClr val="00B05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70C0"/>
                              </a:solidFill>
                              <a:effectLst/>
                              <a:latin typeface="Calibri" panose="020F0502020204030204" pitchFamily="34" charset="0"/>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1.27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FF0000"/>
                              </a:solidFill>
                              <a:effectLst/>
                              <a:latin typeface="Calibri" panose="020F0502020204030204" pitchFamily="34" charset="0"/>
                            </a:rPr>
                            <a:t>0.66</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3DF41ED-AD44-1203-7E1E-175B563E29A7}"/>
                  </a:ext>
                </a:extLst>
              </p:cNvPr>
              <p:cNvSpPr txBox="1"/>
              <p:nvPr/>
            </p:nvSpPr>
            <p:spPr>
              <a:xfrm>
                <a:off x="479502" y="1940312"/>
                <a:ext cx="104124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solidFill>
                            <a:schemeClr val="accent2"/>
                          </a:solidFill>
                          <a:latin typeface="Cambria Math" panose="02040503050406030204" pitchFamily="18" charset="0"/>
                        </a:rPr>
                        <m:t>𝛼</m:t>
                      </m:r>
                      <m:r>
                        <a:rPr lang="en-CA" b="0" i="1" smtClean="0">
                          <a:solidFill>
                            <a:schemeClr val="accent2"/>
                          </a:solidFill>
                          <a:latin typeface="Cambria Math" panose="02040503050406030204" pitchFamily="18" charset="0"/>
                        </a:rPr>
                        <m:t>=0.1</m:t>
                      </m:r>
                    </m:oMath>
                  </m:oMathPara>
                </a14:m>
                <a:endParaRPr lang="en-US" dirty="0">
                  <a:solidFill>
                    <a:schemeClr val="accent2"/>
                  </a:solidFill>
                </a:endParaRPr>
              </a:p>
              <a:p>
                <a:pPr/>
                <a14:m>
                  <m:oMathPara xmlns:m="http://schemas.openxmlformats.org/officeDocument/2006/math">
                    <m:oMathParaPr>
                      <m:jc m:val="centerGroup"/>
                    </m:oMathParaPr>
                    <m:oMath xmlns:m="http://schemas.openxmlformats.org/officeDocument/2006/math">
                      <m:r>
                        <a:rPr lang="en-CA" b="0" i="1" smtClean="0">
                          <a:solidFill>
                            <a:schemeClr val="bg2">
                              <a:lumMod val="50000"/>
                            </a:schemeClr>
                          </a:solidFill>
                          <a:latin typeface="Cambria Math" panose="02040503050406030204" pitchFamily="18" charset="0"/>
                        </a:rPr>
                        <m:t>𝛽</m:t>
                      </m:r>
                      <m:r>
                        <a:rPr lang="en-CA" b="0" i="1" smtClean="0">
                          <a:solidFill>
                            <a:schemeClr val="bg2">
                              <a:lumMod val="50000"/>
                            </a:schemeClr>
                          </a:solidFill>
                          <a:latin typeface="Cambria Math" panose="02040503050406030204" pitchFamily="18" charset="0"/>
                        </a:rPr>
                        <m:t>=2.0 </m:t>
                      </m:r>
                    </m:oMath>
                  </m:oMathPara>
                </a14:m>
                <a:endParaRPr lang="en-US" dirty="0"/>
              </a:p>
            </p:txBody>
          </p:sp>
        </mc:Choice>
        <mc:Fallback xmlns="">
          <p:sp>
            <p:nvSpPr>
              <p:cNvPr id="10" name="TextBox 9">
                <a:extLst>
                  <a:ext uri="{FF2B5EF4-FFF2-40B4-BE49-F238E27FC236}">
                    <a16:creationId xmlns:a16="http://schemas.microsoft.com/office/drawing/2014/main" id="{43DF41ED-AD44-1203-7E1E-175B563E29A7}"/>
                  </a:ext>
                </a:extLst>
              </p:cNvPr>
              <p:cNvSpPr txBox="1">
                <a:spLocks noRot="1" noChangeAspect="1" noMove="1" noResize="1" noEditPoints="1" noAdjustHandles="1" noChangeArrowheads="1" noChangeShapeType="1" noTextEdit="1"/>
              </p:cNvSpPr>
              <p:nvPr/>
            </p:nvSpPr>
            <p:spPr>
              <a:xfrm>
                <a:off x="479502" y="1940312"/>
                <a:ext cx="1041247" cy="646331"/>
              </a:xfrm>
              <a:prstGeom prst="rect">
                <a:avLst/>
              </a:prstGeom>
              <a:blipFill>
                <a:blip r:embed="rId5"/>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40A11D7-28A0-0451-2CFC-0F53CC6070A6}"/>
                  </a:ext>
                </a:extLst>
              </p:cNvPr>
              <p:cNvSpPr txBox="1"/>
              <p:nvPr/>
            </p:nvSpPr>
            <p:spPr>
              <a:xfrm>
                <a:off x="304800" y="5058272"/>
                <a:ext cx="3907608" cy="1258999"/>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4</m:t>
                          </m:r>
                        </m:sub>
                      </m:sSub>
                      <m:r>
                        <a:rPr lang="en-CA" b="0" i="1" smtClean="0">
                          <a:latin typeface="Cambria Math" panose="02040503050406030204" pitchFamily="18" charset="0"/>
                        </a:rPr>
                        <m:t>=</m:t>
                      </m:r>
                      <m:r>
                        <a:rPr lang="en-CA" b="0" i="1" smtClean="0">
                          <a:solidFill>
                            <a:srgbClr val="00B050"/>
                          </a:solidFill>
                          <a:latin typeface="Cambria Math" panose="02040503050406030204" pitchFamily="18" charset="0"/>
                        </a:rPr>
                        <m:t>1.39</m:t>
                      </m:r>
                      <m:r>
                        <a:rPr lang="en-CA" b="0" i="1" smtClean="0">
                          <a:latin typeface="Cambria Math" panose="02040503050406030204" pitchFamily="18" charset="0"/>
                        </a:rPr>
                        <m:t> − </m:t>
                      </m:r>
                      <m:r>
                        <a:rPr lang="en-CA" b="0" i="1" smtClean="0">
                          <a:solidFill>
                            <a:srgbClr val="7030A0"/>
                          </a:solidFill>
                          <a:latin typeface="Cambria Math" panose="02040503050406030204" pitchFamily="18" charset="0"/>
                        </a:rPr>
                        <m:t>0.12</m:t>
                      </m:r>
                      <m:r>
                        <a:rPr lang="en-CA" b="0" i="1" smtClean="0">
                          <a:latin typeface="Cambria Math" panose="02040503050406030204" pitchFamily="18" charset="0"/>
                        </a:rPr>
                        <m:t>=1.27</m:t>
                      </m:r>
                    </m:oMath>
                  </m:oMathPara>
                </a14:m>
                <a:endParaRPr lang="en-CA" b="0" i="1" dirty="0">
                  <a:latin typeface="Cambria Math" panose="02040503050406030204" pitchFamily="18" charset="0"/>
                </a:endParaRPr>
              </a:p>
              <a:p>
                <a:endParaRPr lang="en-CA" b="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en-CA" b="0" i="1" smtClean="0">
                              <a:latin typeface="Cambria Math" panose="02040503050406030204" pitchFamily="18" charset="0"/>
                            </a:rPr>
                          </m:ctrlPr>
                        </m:sSub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𝑡𝑟𝑖𝑎𝑛𝑔𝑙𝑒</m:t>
                              </m:r>
                            </m:sub>
                          </m:sSub>
                        </m:e>
                        <m:sub>
                          <m:r>
                            <a:rPr lang="en-CA" b="0" i="1" smtClean="0">
                              <a:latin typeface="Cambria Math" panose="02040503050406030204" pitchFamily="18" charset="0"/>
                            </a:rPr>
                            <m:t>4</m:t>
                          </m:r>
                        </m:sub>
                      </m:sSub>
                      <m:r>
                        <a:rPr lang="en-CA" b="0" i="1" smtClean="0">
                          <a:latin typeface="Cambria Math" panose="02040503050406030204" pitchFamily="18" charset="0"/>
                        </a:rPr>
                        <m:t>=</m:t>
                      </m:r>
                      <m:r>
                        <a:rPr lang="en-CA" b="0" i="1" smtClean="0">
                          <a:solidFill>
                            <a:srgbClr val="7030A0"/>
                          </a:solidFill>
                          <a:latin typeface="Cambria Math" panose="02040503050406030204" pitchFamily="18" charset="0"/>
                        </a:rPr>
                        <m:t>0.12</m:t>
                      </m:r>
                      <m:r>
                        <a:rPr lang="en-CA" b="0" i="1" smtClean="0">
                          <a:latin typeface="Cambria Math" panose="02040503050406030204" pitchFamily="18" charset="0"/>
                        </a:rPr>
                        <m:t>+</m:t>
                      </m:r>
                      <m:r>
                        <a:rPr lang="en-CA" b="0" i="1" smtClean="0">
                          <a:solidFill>
                            <a:schemeClr val="accent2"/>
                          </a:solidFill>
                          <a:latin typeface="Cambria Math" panose="02040503050406030204" pitchFamily="18" charset="0"/>
                        </a:rPr>
                        <m:t>0.1</m:t>
                      </m:r>
                      <m:r>
                        <a:rPr lang="en-CA" b="0" i="1" smtClean="0">
                          <a:latin typeface="Cambria Math" panose="02040503050406030204" pitchFamily="18" charset="0"/>
                        </a:rPr>
                        <m:t>∗1.27=</m:t>
                      </m:r>
                      <m:r>
                        <a:rPr lang="en-CA" b="0" i="1" smtClean="0">
                          <a:solidFill>
                            <a:srgbClr val="0070C0"/>
                          </a:solidFill>
                          <a:latin typeface="Cambria Math" panose="02040503050406030204" pitchFamily="18" charset="0"/>
                        </a:rPr>
                        <m:t>0.25</m:t>
                      </m:r>
                    </m:oMath>
                  </m:oMathPara>
                </a14:m>
                <a:endParaRPr lang="en-CA" b="0" i="1" dirty="0">
                  <a:solidFill>
                    <a:srgbClr val="0070C0"/>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640A11D7-28A0-0451-2CFC-0F53CC6070A6}"/>
                  </a:ext>
                </a:extLst>
              </p:cNvPr>
              <p:cNvSpPr txBox="1">
                <a:spLocks noRot="1" noChangeAspect="1" noMove="1" noResize="1" noEditPoints="1" noAdjustHandles="1" noChangeArrowheads="1" noChangeShapeType="1" noTextEdit="1"/>
              </p:cNvSpPr>
              <p:nvPr/>
            </p:nvSpPr>
            <p:spPr>
              <a:xfrm>
                <a:off x="304800" y="5058272"/>
                <a:ext cx="3907608" cy="1258999"/>
              </a:xfrm>
              <a:prstGeom prst="rect">
                <a:avLst/>
              </a:prstGeom>
              <a:blipFill>
                <a:blip r:embed="rId6"/>
                <a:stretch>
                  <a:fillRect b="-4000"/>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CF87BE79-9ADC-7715-CC07-6DC53EB0AAF1}"/>
              </a:ext>
            </a:extLst>
          </p:cNvPr>
          <p:cNvCxnSpPr>
            <a:cxnSpLocks/>
          </p:cNvCxnSpPr>
          <p:nvPr/>
        </p:nvCxnSpPr>
        <p:spPr>
          <a:xfrm flipV="1">
            <a:off x="2075477" y="4161453"/>
            <a:ext cx="1675429" cy="8968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198965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8618-2524-4F25-B597-CBFC7F287624}"/>
              </a:ext>
            </a:extLst>
          </p:cNvPr>
          <p:cNvSpPr>
            <a:spLocks noGrp="1"/>
          </p:cNvSpPr>
          <p:nvPr>
            <p:ph type="title"/>
          </p:nvPr>
        </p:nvSpPr>
        <p:spPr/>
        <p:txBody>
          <a:bodyPr/>
          <a:lstStyle/>
          <a:p>
            <a:r>
              <a:rPr lang="en-US" dirty="0"/>
              <a:t>Putting it together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2F1C6EC-9558-15DA-D3D3-CA3408AFC04D}"/>
                  </a:ext>
                </a:extLst>
              </p:cNvPr>
              <p:cNvSpPr txBox="1"/>
              <p:nvPr/>
            </p:nvSpPr>
            <p:spPr>
              <a:xfrm>
                <a:off x="6718610" y="257588"/>
                <a:ext cx="6099716" cy="15267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oMath>
                  </m:oMathPara>
                </a14:m>
                <a:endParaRPr lang="en-CA" i="1" dirty="0"/>
              </a:p>
              <a:p>
                <a:endParaRPr lang="en-CA"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r>
                            <a:rPr lang="en-CA" i="1">
                              <a:latin typeface="Cambria Math" panose="02040503050406030204" pitchFamily="18" charset="0"/>
                            </a:rPr>
                            <m:t>+1</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𝛼</m:t>
                      </m:r>
                      <m:r>
                        <a:rPr lang="en-CA" i="1">
                          <a:latin typeface="Cambria Math" panose="02040503050406030204" pitchFamily="18" charset="0"/>
                        </a:rPr>
                        <m:t> ∙ </m:t>
                      </m:r>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oMath>
                  </m:oMathPara>
                </a14:m>
                <a:endParaRPr lang="en-CA" sz="1800" b="0" dirty="0"/>
              </a:p>
              <a:p>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r>
                        <a:rPr lang="en-CA" b="0" i="1" smtClean="0">
                          <a:latin typeface="Cambria Math" panose="02040503050406030204" pitchFamily="18" charset="0"/>
                        </a:rPr>
                        <m:t>=</m:t>
                      </m:r>
                      <m:f>
                        <m:fPr>
                          <m:ctrlPr>
                            <a:rPr lang="en-CA" i="1">
                              <a:latin typeface="Cambria Math" panose="02040503050406030204" pitchFamily="18" charset="0"/>
                            </a:rPr>
                          </m:ctrlPr>
                        </m:fPr>
                        <m:num>
                          <m:func>
                            <m:funcPr>
                              <m:ctrlPr>
                                <a:rPr lang="en-CA" i="1">
                                  <a:latin typeface="Cambria Math" panose="02040503050406030204" pitchFamily="18" charset="0"/>
                                </a:rPr>
                              </m:ctrlPr>
                            </m:funcPr>
                            <m:fName>
                              <m:r>
                                <m:rPr>
                                  <m:sty m:val="p"/>
                                </m:rPr>
                                <a:rPr lang="en-CA">
                                  <a:latin typeface="Cambria Math" panose="02040503050406030204" pitchFamily="18" charset="0"/>
                                </a:rPr>
                                <m:t>exp</m:t>
                              </m:r>
                            </m:fName>
                            <m:e>
                              <m:r>
                                <a:rPr lang="en-CA" i="1">
                                  <a:latin typeface="Cambria Math" panose="02040503050406030204" pitchFamily="18" charset="0"/>
                                </a:rPr>
                                <m:t>𝛽</m:t>
                              </m:r>
                              <m:sSub>
                                <m:sSubPr>
                                  <m:ctrlPr>
                                    <a:rPr lang="en-CA" i="1">
                                      <a:latin typeface="Cambria Math" panose="02040503050406030204" pitchFamily="18" charset="0"/>
                                    </a:rPr>
                                  </m:ctrlPr>
                                </m:sSubPr>
                                <m:e>
                                  <m:r>
                                    <a:rPr lang="en-CA" i="1">
                                      <a:latin typeface="Cambria Math" panose="02040503050406030204" pitchFamily="18" charset="0"/>
                                    </a:rPr>
                                    <m:t>𝑉</m:t>
                                  </m:r>
                                </m:e>
                                <m:sub>
                                  <m:r>
                                    <a:rPr lang="en-CA" i="1">
                                      <a:latin typeface="Cambria Math" panose="02040503050406030204" pitchFamily="18" charset="0"/>
                                    </a:rPr>
                                    <m:t>1</m:t>
                                  </m:r>
                                </m:sub>
                              </m:sSub>
                            </m:e>
                          </m:func>
                        </m:num>
                        <m:den>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𝑂</m:t>
                              </m:r>
                            </m:sup>
                            <m:e>
                              <m:func>
                                <m:funcPr>
                                  <m:ctrlPr>
                                    <a:rPr lang="en-CA" i="1">
                                      <a:latin typeface="Cambria Math" panose="02040503050406030204" pitchFamily="18" charset="0"/>
                                    </a:rPr>
                                  </m:ctrlPr>
                                </m:funcPr>
                                <m:fName>
                                  <m:r>
                                    <m:rPr>
                                      <m:sty m:val="p"/>
                                    </m:rPr>
                                    <a:rPr lang="en-CA">
                                      <a:latin typeface="Cambria Math" panose="02040503050406030204" pitchFamily="18" charset="0"/>
                                    </a:rPr>
                                    <m:t>exp</m:t>
                                  </m:r>
                                </m:fName>
                                <m:e>
                                  <m:r>
                                    <a:rPr lang="en-CA" i="1">
                                      <a:latin typeface="Cambria Math" panose="02040503050406030204" pitchFamily="18" charset="0"/>
                                    </a:rPr>
                                    <m:t>𝛽</m:t>
                                  </m:r>
                                  <m:sSub>
                                    <m:sSubPr>
                                      <m:ctrlPr>
                                        <a:rPr lang="en-CA" i="1">
                                          <a:latin typeface="Cambria Math" panose="02040503050406030204" pitchFamily="18" charset="0"/>
                                        </a:rPr>
                                      </m:ctrlPr>
                                    </m:sSubPr>
                                    <m:e>
                                      <m:r>
                                        <a:rPr lang="en-CA" i="1">
                                          <a:latin typeface="Cambria Math" panose="02040503050406030204" pitchFamily="18" charset="0"/>
                                        </a:rPr>
                                        <m:t>𝑉</m:t>
                                      </m:r>
                                    </m:e>
                                    <m:sub>
                                      <m:r>
                                        <a:rPr lang="en-CA" i="1">
                                          <a:latin typeface="Cambria Math" panose="02040503050406030204" pitchFamily="18" charset="0"/>
                                        </a:rPr>
                                        <m:t>𝑖</m:t>
                                      </m:r>
                                    </m:sub>
                                  </m:sSub>
                                </m:e>
                              </m:func>
                            </m:e>
                          </m:nary>
                        </m:den>
                      </m:f>
                    </m:oMath>
                  </m:oMathPara>
                </a14:m>
                <a:endParaRPr lang="en-US" dirty="0"/>
              </a:p>
            </p:txBody>
          </p:sp>
        </mc:Choice>
        <mc:Fallback>
          <p:sp>
            <p:nvSpPr>
              <p:cNvPr id="6" name="TextBox 5">
                <a:extLst>
                  <a:ext uri="{FF2B5EF4-FFF2-40B4-BE49-F238E27FC236}">
                    <a16:creationId xmlns:a16="http://schemas.microsoft.com/office/drawing/2014/main" id="{12F1C6EC-9558-15DA-D3D3-CA3408AFC04D}"/>
                  </a:ext>
                </a:extLst>
              </p:cNvPr>
              <p:cNvSpPr txBox="1">
                <a:spLocks noRot="1" noChangeAspect="1" noMove="1" noResize="1" noEditPoints="1" noAdjustHandles="1" noChangeArrowheads="1" noChangeShapeType="1" noTextEdit="1"/>
              </p:cNvSpPr>
              <p:nvPr/>
            </p:nvSpPr>
            <p:spPr>
              <a:xfrm>
                <a:off x="6718610" y="257588"/>
                <a:ext cx="6099716" cy="1526765"/>
              </a:xfrm>
              <a:prstGeom prst="rect">
                <a:avLst/>
              </a:prstGeom>
              <a:blipFill>
                <a:blip r:embed="rId2"/>
                <a:stretch>
                  <a:fillRect b="-404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173A92-FBF6-13D5-63C1-3F8D63B62C0D}"/>
                  </a:ext>
                </a:extLst>
              </p:cNvPr>
              <p:cNvSpPr txBox="1"/>
              <p:nvPr/>
            </p:nvSpPr>
            <p:spPr>
              <a:xfrm>
                <a:off x="5957372" y="5387754"/>
                <a:ext cx="5929828" cy="6649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sSub>
                        <m:sSubPr>
                          <m:ctrlPr>
                            <a:rPr lang="en-CA" b="0" i="1" smtClean="0">
                              <a:latin typeface="Cambria Math" panose="02040503050406030204" pitchFamily="18" charset="0"/>
                            </a:rPr>
                          </m:ctrlPr>
                        </m:sSubPr>
                        <m:e>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e>
                        <m:sub>
                          <m:r>
                            <a:rPr lang="en-CA" b="0" i="1" smtClean="0">
                              <a:latin typeface="Cambria Math" panose="02040503050406030204" pitchFamily="18" charset="0"/>
                            </a:rPr>
                            <m:t>1</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0.26</m:t>
                              </m:r>
                            </m:e>
                          </m:func>
                        </m:num>
                        <m:den>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0.26</m:t>
                              </m:r>
                            </m:e>
                          </m:func>
                          <m:r>
                            <a:rPr lang="en-CA" b="0" i="1" smtClean="0">
                              <a:latin typeface="Cambria Math" panose="02040503050406030204" pitchFamily="18" charset="0"/>
                              <a:ea typeface="Cambria Math" panose="02040503050406030204" pitchFamily="18" charset="0"/>
                            </a:rPr>
                            <m:t>+</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−0.09</m:t>
                              </m:r>
                            </m:e>
                          </m:func>
                        </m:den>
                      </m:f>
                      <m:r>
                        <a:rPr lang="en-CA" b="0" i="1" smtClean="0">
                          <a:latin typeface="Cambria Math" panose="02040503050406030204" pitchFamily="18" charset="0"/>
                        </a:rPr>
                        <m:t>=</m:t>
                      </m:r>
                      <m:r>
                        <a:rPr lang="en-CA" b="0" i="1" smtClean="0">
                          <a:solidFill>
                            <a:srgbClr val="FF0000"/>
                          </a:solidFill>
                          <a:latin typeface="Cambria Math" panose="02040503050406030204" pitchFamily="18" charset="0"/>
                        </a:rPr>
                        <m:t>0.67</m:t>
                      </m:r>
                    </m:oMath>
                  </m:oMathPara>
                </a14:m>
                <a:endParaRPr lang="en-US" dirty="0"/>
              </a:p>
            </p:txBody>
          </p:sp>
        </mc:Choice>
        <mc:Fallback xmlns="">
          <p:sp>
            <p:nvSpPr>
              <p:cNvPr id="5" name="TextBox 4">
                <a:extLst>
                  <a:ext uri="{FF2B5EF4-FFF2-40B4-BE49-F238E27FC236}">
                    <a16:creationId xmlns:a16="http://schemas.microsoft.com/office/drawing/2014/main" id="{72173A92-FBF6-13D5-63C1-3F8D63B62C0D}"/>
                  </a:ext>
                </a:extLst>
              </p:cNvPr>
              <p:cNvSpPr txBox="1">
                <a:spLocks noRot="1" noChangeAspect="1" noMove="1" noResize="1" noEditPoints="1" noAdjustHandles="1" noChangeArrowheads="1" noChangeShapeType="1" noTextEdit="1"/>
              </p:cNvSpPr>
              <p:nvPr/>
            </p:nvSpPr>
            <p:spPr>
              <a:xfrm>
                <a:off x="5957372" y="5387754"/>
                <a:ext cx="5929828" cy="664926"/>
              </a:xfrm>
              <a:prstGeom prst="rect">
                <a:avLst/>
              </a:prstGeom>
              <a:blipFill>
                <a:blip r:embed="rId3"/>
                <a:stretch>
                  <a:fillRect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560481393"/>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3200">
                    <a:tc>
                      <a:txBody>
                        <a:bodyPr/>
                        <a:lstStyle/>
                        <a:p>
                          <a:pPr algn="ctr" fontAlgn="b"/>
                          <a:r>
                            <a:rPr lang="en-CA" sz="1200" u="none" strike="noStrike" dirty="0">
                              <a:effectLst/>
                            </a:rPr>
                            <a:t>PID</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𝑡𝑟𝑖𝑎𝑛𝑔𝑙𝑒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𝑠𝑞𝑢𝑎𝑟𝑒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𝛿</m:t>
                                </m:r>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𝑃</m:t>
                                </m:r>
                                <m:sSub>
                                  <m:sSubPr>
                                    <m:ctrlPr>
                                      <a:rPr lang="en-CA" sz="1200" b="0" i="1" u="none" strike="noStrike" smtClean="0">
                                        <a:solidFill>
                                          <a:srgbClr val="000000"/>
                                        </a:solidFill>
                                        <a:effectLst/>
                                        <a:latin typeface="Cambria Math" panose="02040503050406030204" pitchFamily="18" charset="0"/>
                                      </a:rPr>
                                    </m:ctrlPr>
                                  </m:sSubPr>
                                  <m:e>
                                    <m:d>
                                      <m:dPr>
                                        <m:ctrlPr>
                                          <a:rPr lang="en-CA" sz="1200" b="0" i="1" u="none" strike="noStrike" smtClean="0">
                                            <a:solidFill>
                                              <a:srgbClr val="000000"/>
                                            </a:solidFill>
                                            <a:effectLst/>
                                            <a:latin typeface="Cambria Math" panose="02040503050406030204" pitchFamily="18" charset="0"/>
                                          </a:rPr>
                                        </m:ctrlPr>
                                      </m:dPr>
                                      <m:e>
                                        <m:r>
                                          <a:rPr lang="en-CA" sz="1200" b="0" i="1" u="none" strike="noStrike" smtClean="0">
                                            <a:solidFill>
                                              <a:srgbClr val="000000"/>
                                            </a:solidFill>
                                            <a:effectLst/>
                                            <a:latin typeface="Cambria Math" panose="02040503050406030204" pitchFamily="18" charset="0"/>
                                          </a:rPr>
                                          <m:t>𝐶h𝑜𝑜𝑠𝑒</m:t>
                                        </m:r>
                                        <m:r>
                                          <a:rPr lang="en-CA" sz="1200" b="0" i="1" u="none" strike="noStrike" smtClean="0">
                                            <a:solidFill>
                                              <a:srgbClr val="000000"/>
                                            </a:solidFill>
                                            <a:effectLst/>
                                            <a:latin typeface="Cambria Math" panose="02040503050406030204" pitchFamily="18" charset="0"/>
                                          </a:rPr>
                                          <m:t> </m:t>
                                        </m:r>
                                        <m:r>
                                          <a:rPr lang="en-CA" sz="1200" b="0" i="1" u="none" strike="noStrike" smtClean="0">
                                            <a:solidFill>
                                              <a:srgbClr val="000000"/>
                                            </a:solidFill>
                                            <a:effectLst/>
                                            <a:latin typeface="Cambria Math" panose="02040503050406030204" pitchFamily="18" charset="0"/>
                                          </a:rPr>
                                          <m:t>𝑆𝑞𝑢𝑎𝑟𝑒</m:t>
                                        </m:r>
                                      </m:e>
                                    </m:d>
                                  </m:e>
                                  <m:sub>
                                    <m:r>
                                      <a:rPr lang="en-CA" sz="1200" b="0" i="1" u="none" strike="noStrike" smtClean="0">
                                        <a:solidFill>
                                          <a:srgbClr val="000000"/>
                                        </a:solidFill>
                                        <a:effectLst/>
                                        <a:latin typeface="Cambria Math" panose="02040503050406030204" pitchFamily="18" charset="0"/>
                                      </a:rPr>
                                      <m:t>𝑡</m:t>
                                    </m:r>
                                    <m:r>
                                      <a:rPr lang="en-CA" sz="1200" b="0" i="1" u="none" strike="noStrike" smtClean="0">
                                        <a:solidFill>
                                          <a:srgbClr val="000000"/>
                                        </a:solidFill>
                                        <a:effectLst/>
                                        <a:latin typeface="Cambria Math" panose="02040503050406030204" pitchFamily="18" charset="0"/>
                                      </a:rPr>
                                      <m:t>+1</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dirty="0">
                              <a:solidFill>
                                <a:schemeClr val="tx1"/>
                              </a:solidFill>
                              <a:effectLst/>
                            </a:rPr>
                            <a:t>77015</a:t>
                          </a:r>
                          <a:endParaRPr lang="en-CA" sz="1200" b="0" i="0" u="none" strike="noStrike" dirty="0">
                            <a:solidFill>
                              <a:schemeClr val="tx1"/>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0.219257</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0.49</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1.151749</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0.55</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-1.073548</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0.60</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1.391654</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7030A0"/>
                              </a:solidFill>
                              <a:effectLst/>
                              <a:latin typeface="Calibri" panose="020F0502020204030204" pitchFamily="34" charset="0"/>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0.66</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rgbClr val="00B050"/>
                              </a:solidFill>
                              <a:effectLst/>
                            </a:rPr>
                            <a:t>0.383825</a:t>
                          </a:r>
                          <a:endParaRPr lang="en-CA" sz="1200" b="0" i="0" u="none" strike="noStrike" dirty="0">
                            <a:solidFill>
                              <a:srgbClr val="00B05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70C0"/>
                              </a:solidFill>
                              <a:effectLst/>
                              <a:latin typeface="Calibri" panose="020F0502020204030204" pitchFamily="34" charset="0"/>
                            </a:rPr>
                            <a:t>0.26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0.13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FF0000"/>
                              </a:solidFill>
                              <a:effectLst/>
                              <a:latin typeface="Calibri" panose="020F0502020204030204" pitchFamily="34" charset="0"/>
                            </a:rPr>
                            <a:t>0.67</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Choice>
        <mc:Fallback xmlns="">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560481393"/>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7328">
                    <a:tc>
                      <a:txBody>
                        <a:bodyPr/>
                        <a:lstStyle/>
                        <a:p>
                          <a:pPr algn="ctr" fontAlgn="b"/>
                          <a:r>
                            <a:rPr lang="en-CA" sz="1200" u="none" strike="noStrike" dirty="0">
                              <a:effectLst/>
                            </a:rPr>
                            <a:t>PID</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400000" t="-12500" r="-3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500000" t="-12500" r="-2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756522" t="-12500" r="-153261"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4"/>
                          <a:stretch>
                            <a:fillRect l="-566906" t="-12500" r="-1439" b="-656250"/>
                          </a:stretch>
                        </a:blip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dirty="0">
                              <a:solidFill>
                                <a:schemeClr val="tx1"/>
                              </a:solidFill>
                              <a:effectLst/>
                            </a:rPr>
                            <a:t>77015</a:t>
                          </a:r>
                          <a:endParaRPr lang="en-CA" sz="1200" b="0" i="0" u="none" strike="noStrike" dirty="0">
                            <a:solidFill>
                              <a:schemeClr val="tx1"/>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0.219257</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0.49</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1.151749</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0.55</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-1.073548</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0.60</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1.391654</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7030A0"/>
                              </a:solidFill>
                              <a:effectLst/>
                              <a:latin typeface="Calibri" panose="020F0502020204030204" pitchFamily="34" charset="0"/>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0.66</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rgbClr val="00B050"/>
                              </a:solidFill>
                              <a:effectLst/>
                            </a:rPr>
                            <a:t>0.383825</a:t>
                          </a:r>
                          <a:endParaRPr lang="en-CA" sz="1200" b="0" i="0" u="none" strike="noStrike" dirty="0">
                            <a:solidFill>
                              <a:srgbClr val="00B05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70C0"/>
                              </a:solidFill>
                              <a:effectLst/>
                              <a:latin typeface="Calibri" panose="020F0502020204030204" pitchFamily="34" charset="0"/>
                            </a:rPr>
                            <a:t>0.26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0.13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FF0000"/>
                              </a:solidFill>
                              <a:effectLst/>
                              <a:latin typeface="Calibri" panose="020F0502020204030204" pitchFamily="34" charset="0"/>
                            </a:rPr>
                            <a:t>0.67</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3DF41ED-AD44-1203-7E1E-175B563E29A7}"/>
                  </a:ext>
                </a:extLst>
              </p:cNvPr>
              <p:cNvSpPr txBox="1"/>
              <p:nvPr/>
            </p:nvSpPr>
            <p:spPr>
              <a:xfrm>
                <a:off x="479502" y="1940312"/>
                <a:ext cx="104124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solidFill>
                            <a:schemeClr val="accent2"/>
                          </a:solidFill>
                          <a:latin typeface="Cambria Math" panose="02040503050406030204" pitchFamily="18" charset="0"/>
                        </a:rPr>
                        <m:t>𝛼</m:t>
                      </m:r>
                      <m:r>
                        <a:rPr lang="en-CA" b="0" i="1" smtClean="0">
                          <a:solidFill>
                            <a:schemeClr val="accent2"/>
                          </a:solidFill>
                          <a:latin typeface="Cambria Math" panose="02040503050406030204" pitchFamily="18" charset="0"/>
                        </a:rPr>
                        <m:t>=0.1</m:t>
                      </m:r>
                    </m:oMath>
                  </m:oMathPara>
                </a14:m>
                <a:endParaRPr lang="en-US" dirty="0">
                  <a:solidFill>
                    <a:schemeClr val="accent2"/>
                  </a:solidFill>
                </a:endParaRPr>
              </a:p>
              <a:p>
                <a:pPr/>
                <a14:m>
                  <m:oMathPara xmlns:m="http://schemas.openxmlformats.org/officeDocument/2006/math">
                    <m:oMathParaPr>
                      <m:jc m:val="centerGroup"/>
                    </m:oMathParaPr>
                    <m:oMath xmlns:m="http://schemas.openxmlformats.org/officeDocument/2006/math">
                      <m:r>
                        <a:rPr lang="en-CA" b="0" i="1" smtClean="0">
                          <a:solidFill>
                            <a:schemeClr val="bg2">
                              <a:lumMod val="50000"/>
                            </a:schemeClr>
                          </a:solidFill>
                          <a:latin typeface="Cambria Math" panose="02040503050406030204" pitchFamily="18" charset="0"/>
                        </a:rPr>
                        <m:t>𝛽</m:t>
                      </m:r>
                      <m:r>
                        <a:rPr lang="en-CA" b="0" i="1" smtClean="0">
                          <a:solidFill>
                            <a:schemeClr val="bg2">
                              <a:lumMod val="50000"/>
                            </a:schemeClr>
                          </a:solidFill>
                          <a:latin typeface="Cambria Math" panose="02040503050406030204" pitchFamily="18" charset="0"/>
                        </a:rPr>
                        <m:t>=2.0 </m:t>
                      </m:r>
                    </m:oMath>
                  </m:oMathPara>
                </a14:m>
                <a:endParaRPr lang="en-US" dirty="0"/>
              </a:p>
            </p:txBody>
          </p:sp>
        </mc:Choice>
        <mc:Fallback xmlns="">
          <p:sp>
            <p:nvSpPr>
              <p:cNvPr id="10" name="TextBox 9">
                <a:extLst>
                  <a:ext uri="{FF2B5EF4-FFF2-40B4-BE49-F238E27FC236}">
                    <a16:creationId xmlns:a16="http://schemas.microsoft.com/office/drawing/2014/main" id="{43DF41ED-AD44-1203-7E1E-175B563E29A7}"/>
                  </a:ext>
                </a:extLst>
              </p:cNvPr>
              <p:cNvSpPr txBox="1">
                <a:spLocks noRot="1" noChangeAspect="1" noMove="1" noResize="1" noEditPoints="1" noAdjustHandles="1" noChangeArrowheads="1" noChangeShapeType="1" noTextEdit="1"/>
              </p:cNvSpPr>
              <p:nvPr/>
            </p:nvSpPr>
            <p:spPr>
              <a:xfrm>
                <a:off x="479502" y="1940312"/>
                <a:ext cx="1041247" cy="646331"/>
              </a:xfrm>
              <a:prstGeom prst="rect">
                <a:avLst/>
              </a:prstGeom>
              <a:blipFill>
                <a:blip r:embed="rId5"/>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40A11D7-28A0-0451-2CFC-0F53CC6070A6}"/>
                  </a:ext>
                </a:extLst>
              </p:cNvPr>
              <p:cNvSpPr txBox="1"/>
              <p:nvPr/>
            </p:nvSpPr>
            <p:spPr>
              <a:xfrm>
                <a:off x="304800" y="5058272"/>
                <a:ext cx="3910814" cy="1258999"/>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4</m:t>
                          </m:r>
                        </m:sub>
                      </m:sSub>
                      <m:r>
                        <a:rPr lang="en-CA" b="0" i="1" smtClean="0">
                          <a:latin typeface="Cambria Math" panose="02040503050406030204" pitchFamily="18" charset="0"/>
                        </a:rPr>
                        <m:t>=</m:t>
                      </m:r>
                      <m:r>
                        <a:rPr lang="en-CA" b="0" i="1" smtClean="0">
                          <a:solidFill>
                            <a:srgbClr val="00B050"/>
                          </a:solidFill>
                          <a:latin typeface="Cambria Math" panose="02040503050406030204" pitchFamily="18" charset="0"/>
                        </a:rPr>
                        <m:t>0.38</m:t>
                      </m:r>
                      <m:r>
                        <a:rPr lang="en-CA" b="0" i="1" smtClean="0">
                          <a:latin typeface="Cambria Math" panose="02040503050406030204" pitchFamily="18" charset="0"/>
                        </a:rPr>
                        <m:t> −</m:t>
                      </m:r>
                      <m:r>
                        <a:rPr lang="en-CA" b="0" i="1" smtClean="0">
                          <a:solidFill>
                            <a:srgbClr val="7030A0"/>
                          </a:solidFill>
                          <a:latin typeface="Cambria Math" panose="02040503050406030204" pitchFamily="18" charset="0"/>
                        </a:rPr>
                        <m:t>0.25</m:t>
                      </m:r>
                      <m:r>
                        <a:rPr lang="en-CA" b="0" i="1" smtClean="0">
                          <a:latin typeface="Cambria Math" panose="02040503050406030204" pitchFamily="18" charset="0"/>
                        </a:rPr>
                        <m:t>=0.13</m:t>
                      </m:r>
                    </m:oMath>
                  </m:oMathPara>
                </a14:m>
                <a:endParaRPr lang="en-CA" b="0" i="1" dirty="0">
                  <a:latin typeface="Cambria Math" panose="02040503050406030204" pitchFamily="18" charset="0"/>
                </a:endParaRPr>
              </a:p>
              <a:p>
                <a:endParaRPr lang="en-CA" b="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en-CA" b="0" i="1" smtClean="0">
                              <a:latin typeface="Cambria Math" panose="02040503050406030204" pitchFamily="18" charset="0"/>
                            </a:rPr>
                          </m:ctrlPr>
                        </m:sSub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𝑡𝑟𝑖𝑎𝑛𝑔𝑙𝑒</m:t>
                              </m:r>
                            </m:sub>
                          </m:sSub>
                        </m:e>
                        <m:sub>
                          <m:r>
                            <a:rPr lang="en-CA" b="0" i="1" smtClean="0">
                              <a:latin typeface="Cambria Math" panose="02040503050406030204" pitchFamily="18" charset="0"/>
                            </a:rPr>
                            <m:t>4</m:t>
                          </m:r>
                        </m:sub>
                      </m:sSub>
                      <m:r>
                        <a:rPr lang="en-CA" b="0" i="1" smtClean="0">
                          <a:latin typeface="Cambria Math" panose="02040503050406030204" pitchFamily="18" charset="0"/>
                        </a:rPr>
                        <m:t>=</m:t>
                      </m:r>
                      <m:r>
                        <a:rPr lang="en-CA" b="0" i="1" smtClean="0">
                          <a:solidFill>
                            <a:srgbClr val="7030A0"/>
                          </a:solidFill>
                          <a:latin typeface="Cambria Math" panose="02040503050406030204" pitchFamily="18" charset="0"/>
                        </a:rPr>
                        <m:t>0.25</m:t>
                      </m:r>
                      <m:r>
                        <a:rPr lang="en-CA" b="0" i="1" smtClean="0">
                          <a:latin typeface="Cambria Math" panose="02040503050406030204" pitchFamily="18" charset="0"/>
                        </a:rPr>
                        <m:t>+</m:t>
                      </m:r>
                      <m:r>
                        <a:rPr lang="en-CA" b="0" i="1" smtClean="0">
                          <a:solidFill>
                            <a:schemeClr val="accent2"/>
                          </a:solidFill>
                          <a:latin typeface="Cambria Math" panose="02040503050406030204" pitchFamily="18" charset="0"/>
                        </a:rPr>
                        <m:t>0.1</m:t>
                      </m:r>
                      <m:r>
                        <a:rPr lang="en-CA" b="0" i="1" smtClean="0">
                          <a:latin typeface="Cambria Math" panose="02040503050406030204" pitchFamily="18" charset="0"/>
                        </a:rPr>
                        <m:t>∗0.13=</m:t>
                      </m:r>
                      <m:r>
                        <a:rPr lang="en-CA" b="0" i="1" smtClean="0">
                          <a:solidFill>
                            <a:srgbClr val="0070C0"/>
                          </a:solidFill>
                          <a:latin typeface="Cambria Math" panose="02040503050406030204" pitchFamily="18" charset="0"/>
                        </a:rPr>
                        <m:t>0.26</m:t>
                      </m:r>
                    </m:oMath>
                  </m:oMathPara>
                </a14:m>
                <a:endParaRPr lang="en-CA" b="0" i="1" dirty="0">
                  <a:solidFill>
                    <a:srgbClr val="0070C0"/>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640A11D7-28A0-0451-2CFC-0F53CC6070A6}"/>
                  </a:ext>
                </a:extLst>
              </p:cNvPr>
              <p:cNvSpPr txBox="1">
                <a:spLocks noRot="1" noChangeAspect="1" noMove="1" noResize="1" noEditPoints="1" noAdjustHandles="1" noChangeArrowheads="1" noChangeShapeType="1" noTextEdit="1"/>
              </p:cNvSpPr>
              <p:nvPr/>
            </p:nvSpPr>
            <p:spPr>
              <a:xfrm>
                <a:off x="304800" y="5058272"/>
                <a:ext cx="3910814" cy="1258999"/>
              </a:xfrm>
              <a:prstGeom prst="rect">
                <a:avLst/>
              </a:prstGeom>
              <a:blipFill>
                <a:blip r:embed="rId6"/>
                <a:stretch>
                  <a:fillRect b="-4000"/>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CF87BE79-9ADC-7715-CC07-6DC53EB0AAF1}"/>
              </a:ext>
            </a:extLst>
          </p:cNvPr>
          <p:cNvCxnSpPr>
            <a:cxnSpLocks/>
          </p:cNvCxnSpPr>
          <p:nvPr/>
        </p:nvCxnSpPr>
        <p:spPr>
          <a:xfrm flipV="1">
            <a:off x="2075477" y="4357396"/>
            <a:ext cx="1703421" cy="7008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350940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8618-2524-4F25-B597-CBFC7F287624}"/>
              </a:ext>
            </a:extLst>
          </p:cNvPr>
          <p:cNvSpPr>
            <a:spLocks noGrp="1"/>
          </p:cNvSpPr>
          <p:nvPr>
            <p:ph type="title"/>
          </p:nvPr>
        </p:nvSpPr>
        <p:spPr/>
        <p:txBody>
          <a:bodyPr/>
          <a:lstStyle/>
          <a:p>
            <a:r>
              <a:rPr lang="en-US" dirty="0"/>
              <a:t>Putting it together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2F1C6EC-9558-15DA-D3D3-CA3408AFC04D}"/>
                  </a:ext>
                </a:extLst>
              </p:cNvPr>
              <p:cNvSpPr txBox="1"/>
              <p:nvPr/>
            </p:nvSpPr>
            <p:spPr>
              <a:xfrm>
                <a:off x="6718610" y="257588"/>
                <a:ext cx="6099716" cy="15267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oMath>
                  </m:oMathPara>
                </a14:m>
                <a:endParaRPr lang="en-CA" i="1" dirty="0"/>
              </a:p>
              <a:p>
                <a:endParaRPr lang="en-CA"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r>
                            <a:rPr lang="en-CA" i="1">
                              <a:latin typeface="Cambria Math" panose="02040503050406030204" pitchFamily="18" charset="0"/>
                            </a:rPr>
                            <m:t>+1</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𝛼</m:t>
                      </m:r>
                      <m:r>
                        <a:rPr lang="en-CA" i="1">
                          <a:latin typeface="Cambria Math" panose="02040503050406030204" pitchFamily="18" charset="0"/>
                        </a:rPr>
                        <m:t> ∙ </m:t>
                      </m:r>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oMath>
                  </m:oMathPara>
                </a14:m>
                <a:endParaRPr lang="en-CA" sz="1800" b="0" dirty="0"/>
              </a:p>
              <a:p>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r>
                        <a:rPr lang="en-CA" b="0" i="1" smtClean="0">
                          <a:latin typeface="Cambria Math" panose="02040503050406030204" pitchFamily="18" charset="0"/>
                        </a:rPr>
                        <m:t>=</m:t>
                      </m:r>
                      <m:f>
                        <m:fPr>
                          <m:ctrlPr>
                            <a:rPr lang="en-CA" i="1">
                              <a:latin typeface="Cambria Math" panose="02040503050406030204" pitchFamily="18" charset="0"/>
                            </a:rPr>
                          </m:ctrlPr>
                        </m:fPr>
                        <m:num>
                          <m:func>
                            <m:funcPr>
                              <m:ctrlPr>
                                <a:rPr lang="en-CA" i="1">
                                  <a:latin typeface="Cambria Math" panose="02040503050406030204" pitchFamily="18" charset="0"/>
                                </a:rPr>
                              </m:ctrlPr>
                            </m:funcPr>
                            <m:fName>
                              <m:r>
                                <m:rPr>
                                  <m:sty m:val="p"/>
                                </m:rPr>
                                <a:rPr lang="en-CA">
                                  <a:latin typeface="Cambria Math" panose="02040503050406030204" pitchFamily="18" charset="0"/>
                                </a:rPr>
                                <m:t>exp</m:t>
                              </m:r>
                            </m:fName>
                            <m:e>
                              <m:r>
                                <a:rPr lang="en-CA" i="1">
                                  <a:latin typeface="Cambria Math" panose="02040503050406030204" pitchFamily="18" charset="0"/>
                                </a:rPr>
                                <m:t>𝛽</m:t>
                              </m:r>
                              <m:sSub>
                                <m:sSubPr>
                                  <m:ctrlPr>
                                    <a:rPr lang="en-CA" i="1">
                                      <a:latin typeface="Cambria Math" panose="02040503050406030204" pitchFamily="18" charset="0"/>
                                    </a:rPr>
                                  </m:ctrlPr>
                                </m:sSubPr>
                                <m:e>
                                  <m:r>
                                    <a:rPr lang="en-CA" i="1">
                                      <a:latin typeface="Cambria Math" panose="02040503050406030204" pitchFamily="18" charset="0"/>
                                    </a:rPr>
                                    <m:t>𝑉</m:t>
                                  </m:r>
                                </m:e>
                                <m:sub>
                                  <m:r>
                                    <a:rPr lang="en-CA" i="1">
                                      <a:latin typeface="Cambria Math" panose="02040503050406030204" pitchFamily="18" charset="0"/>
                                    </a:rPr>
                                    <m:t>1</m:t>
                                  </m:r>
                                </m:sub>
                              </m:sSub>
                            </m:e>
                          </m:func>
                        </m:num>
                        <m:den>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𝑂</m:t>
                              </m:r>
                            </m:sup>
                            <m:e>
                              <m:func>
                                <m:funcPr>
                                  <m:ctrlPr>
                                    <a:rPr lang="en-CA" i="1">
                                      <a:latin typeface="Cambria Math" panose="02040503050406030204" pitchFamily="18" charset="0"/>
                                    </a:rPr>
                                  </m:ctrlPr>
                                </m:funcPr>
                                <m:fName>
                                  <m:r>
                                    <m:rPr>
                                      <m:sty m:val="p"/>
                                    </m:rPr>
                                    <a:rPr lang="en-CA">
                                      <a:latin typeface="Cambria Math" panose="02040503050406030204" pitchFamily="18" charset="0"/>
                                    </a:rPr>
                                    <m:t>exp</m:t>
                                  </m:r>
                                </m:fName>
                                <m:e>
                                  <m:r>
                                    <a:rPr lang="en-CA" i="1">
                                      <a:latin typeface="Cambria Math" panose="02040503050406030204" pitchFamily="18" charset="0"/>
                                    </a:rPr>
                                    <m:t>𝛽</m:t>
                                  </m:r>
                                  <m:sSub>
                                    <m:sSubPr>
                                      <m:ctrlPr>
                                        <a:rPr lang="en-CA" i="1">
                                          <a:latin typeface="Cambria Math" panose="02040503050406030204" pitchFamily="18" charset="0"/>
                                        </a:rPr>
                                      </m:ctrlPr>
                                    </m:sSubPr>
                                    <m:e>
                                      <m:r>
                                        <a:rPr lang="en-CA" i="1">
                                          <a:latin typeface="Cambria Math" panose="02040503050406030204" pitchFamily="18" charset="0"/>
                                        </a:rPr>
                                        <m:t>𝑉</m:t>
                                      </m:r>
                                    </m:e>
                                    <m:sub>
                                      <m:r>
                                        <a:rPr lang="en-CA" i="1">
                                          <a:latin typeface="Cambria Math" panose="02040503050406030204" pitchFamily="18" charset="0"/>
                                        </a:rPr>
                                        <m:t>𝑖</m:t>
                                      </m:r>
                                    </m:sub>
                                  </m:sSub>
                                </m:e>
                              </m:func>
                            </m:e>
                          </m:nary>
                        </m:den>
                      </m:f>
                    </m:oMath>
                  </m:oMathPara>
                </a14:m>
                <a:endParaRPr lang="en-US" dirty="0"/>
              </a:p>
            </p:txBody>
          </p:sp>
        </mc:Choice>
        <mc:Fallback>
          <p:sp>
            <p:nvSpPr>
              <p:cNvPr id="6" name="TextBox 5">
                <a:extLst>
                  <a:ext uri="{FF2B5EF4-FFF2-40B4-BE49-F238E27FC236}">
                    <a16:creationId xmlns:a16="http://schemas.microsoft.com/office/drawing/2014/main" id="{12F1C6EC-9558-15DA-D3D3-CA3408AFC04D}"/>
                  </a:ext>
                </a:extLst>
              </p:cNvPr>
              <p:cNvSpPr txBox="1">
                <a:spLocks noRot="1" noChangeAspect="1" noMove="1" noResize="1" noEditPoints="1" noAdjustHandles="1" noChangeArrowheads="1" noChangeShapeType="1" noTextEdit="1"/>
              </p:cNvSpPr>
              <p:nvPr/>
            </p:nvSpPr>
            <p:spPr>
              <a:xfrm>
                <a:off x="6718610" y="257588"/>
                <a:ext cx="6099716" cy="1526765"/>
              </a:xfrm>
              <a:prstGeom prst="rect">
                <a:avLst/>
              </a:prstGeom>
              <a:blipFill>
                <a:blip r:embed="rId2"/>
                <a:stretch>
                  <a:fillRect b="-40496"/>
                </a:stretch>
              </a:blipFill>
            </p:spPr>
            <p:txBody>
              <a:bodyPr/>
              <a:lstStyle/>
              <a:p>
                <a:r>
                  <a:rPr lang="en-US">
                    <a:noFill/>
                  </a:rPr>
                  <a:t> </a:t>
                </a:r>
              </a:p>
            </p:txBody>
          </p:sp>
        </mc:Fallback>
      </mc:AlternateContent>
      <p:pic>
        <p:nvPicPr>
          <p:cNvPr id="8" name="Picture 7" descr="A graph of a graph&#10;&#10;Description automatically generated with medium confidence">
            <a:extLst>
              <a:ext uri="{FF2B5EF4-FFF2-40B4-BE49-F238E27FC236}">
                <a16:creationId xmlns:a16="http://schemas.microsoft.com/office/drawing/2014/main" id="{7C688F66-154A-EBAD-8495-E290CA61771D}"/>
              </a:ext>
            </a:extLst>
          </p:cNvPr>
          <p:cNvPicPr>
            <a:picLocks noChangeAspect="1"/>
          </p:cNvPicPr>
          <p:nvPr/>
        </p:nvPicPr>
        <p:blipFill>
          <a:blip r:embed="rId3"/>
          <a:stretch>
            <a:fillRect/>
          </a:stretch>
        </p:blipFill>
        <p:spPr>
          <a:xfrm>
            <a:off x="442179" y="2018497"/>
            <a:ext cx="5842001" cy="4381501"/>
          </a:xfrm>
          <a:prstGeom prst="rect">
            <a:avLst/>
          </a:prstGeom>
        </p:spPr>
      </p:pic>
      <p:pic>
        <p:nvPicPr>
          <p:cNvPr id="12" name="Picture 11">
            <a:extLst>
              <a:ext uri="{FF2B5EF4-FFF2-40B4-BE49-F238E27FC236}">
                <a16:creationId xmlns:a16="http://schemas.microsoft.com/office/drawing/2014/main" id="{24D56ED0-E86C-EF22-B82D-E36DA23C53C3}"/>
              </a:ext>
            </a:extLst>
          </p:cNvPr>
          <p:cNvPicPr>
            <a:picLocks noChangeAspect="1"/>
          </p:cNvPicPr>
          <p:nvPr/>
        </p:nvPicPr>
        <p:blipFill>
          <a:blip r:embed="rId4"/>
          <a:srcRect/>
          <a:stretch/>
        </p:blipFill>
        <p:spPr>
          <a:xfrm>
            <a:off x="6358442" y="2018498"/>
            <a:ext cx="5825115" cy="4381500"/>
          </a:xfrm>
          <a:prstGeom prst="rect">
            <a:avLst/>
          </a:prstGeom>
        </p:spPr>
      </p:pic>
    </p:spTree>
    <p:extLst>
      <p:ext uri="{BB962C8B-B14F-4D97-AF65-F5344CB8AC3E}">
        <p14:creationId xmlns:p14="http://schemas.microsoft.com/office/powerpoint/2010/main" val="80840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E9E9-2AC1-D7F0-34B8-52277C013F97}"/>
              </a:ext>
            </a:extLst>
          </p:cNvPr>
          <p:cNvSpPr>
            <a:spLocks noGrp="1"/>
          </p:cNvSpPr>
          <p:nvPr>
            <p:ph type="title"/>
          </p:nvPr>
        </p:nvSpPr>
        <p:spPr>
          <a:xfrm>
            <a:off x="838200" y="2766218"/>
            <a:ext cx="10515600" cy="1325563"/>
          </a:xfrm>
        </p:spPr>
        <p:txBody>
          <a:bodyPr>
            <a:normAutofit/>
          </a:bodyPr>
          <a:lstStyle/>
          <a:p>
            <a:r>
              <a:rPr lang="en-US" sz="3600" dirty="0"/>
              <a:t>3. Overview of maximum likelihood estimation (MLE)</a:t>
            </a:r>
          </a:p>
        </p:txBody>
      </p:sp>
    </p:spTree>
    <p:extLst>
      <p:ext uri="{BB962C8B-B14F-4D97-AF65-F5344CB8AC3E}">
        <p14:creationId xmlns:p14="http://schemas.microsoft.com/office/powerpoint/2010/main" val="24214784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EEF8-6576-9393-DA86-73512C4C44C3}"/>
              </a:ext>
            </a:extLst>
          </p:cNvPr>
          <p:cNvSpPr>
            <a:spLocks noGrp="1"/>
          </p:cNvSpPr>
          <p:nvPr>
            <p:ph type="title"/>
          </p:nvPr>
        </p:nvSpPr>
        <p:spPr/>
        <p:txBody>
          <a:bodyPr/>
          <a:lstStyle/>
          <a:p>
            <a:r>
              <a:rPr lang="en-US" dirty="0"/>
              <a:t>Recap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4C0569-6FD2-CFDF-C37F-4E26AC323E4E}"/>
                  </a:ext>
                </a:extLst>
              </p:cNvPr>
              <p:cNvSpPr>
                <a:spLocks noGrp="1"/>
              </p:cNvSpPr>
              <p:nvPr>
                <p:ph idx="1"/>
              </p:nvPr>
            </p:nvSpPr>
            <p:spPr/>
            <p:txBody>
              <a:bodyPr/>
              <a:lstStyle/>
              <a:p>
                <a:r>
                  <a:rPr lang="en-US" dirty="0"/>
                  <a:t>So far, we’ve seen how simple RL algorithms, like W-R, can provide a good explanation of human learning </a:t>
                </a:r>
                <a:r>
                  <a:rPr lang="en-US" dirty="0" err="1"/>
                  <a:t>behaviour</a:t>
                </a:r>
                <a:endParaRPr lang="en-US" dirty="0"/>
              </a:p>
              <a:p>
                <a:r>
                  <a:rPr lang="en-US" dirty="0"/>
                  <a:t>But we have thus far been fixing parameter values, </a:t>
                </a:r>
                <a14:m>
                  <m:oMath xmlns:m="http://schemas.openxmlformats.org/officeDocument/2006/math">
                    <m:r>
                      <a:rPr lang="en-CA" b="0" i="1" smtClean="0">
                        <a:latin typeface="Cambria Math" panose="02040503050406030204" pitchFamily="18" charset="0"/>
                      </a:rPr>
                      <m:t>𝛼</m:t>
                    </m:r>
                  </m:oMath>
                </a14:m>
                <a:r>
                  <a:rPr lang="en-US" dirty="0"/>
                  <a:t> and </a:t>
                </a:r>
                <a14:m>
                  <m:oMath xmlns:m="http://schemas.openxmlformats.org/officeDocument/2006/math">
                    <m:r>
                      <a:rPr lang="en-CA" b="0" i="1" smtClean="0">
                        <a:latin typeface="Cambria Math" panose="02040503050406030204" pitchFamily="18" charset="0"/>
                      </a:rPr>
                      <m:t>𝛽</m:t>
                    </m:r>
                  </m:oMath>
                </a14:m>
                <a:endParaRPr lang="en-US" dirty="0"/>
              </a:p>
              <a:p>
                <a:pPr lvl="1"/>
                <a:r>
                  <a:rPr lang="en-US" dirty="0"/>
                  <a:t>How can we </a:t>
                </a:r>
                <a:r>
                  <a:rPr lang="en-US" i="1" dirty="0"/>
                  <a:t>estimate</a:t>
                </a:r>
                <a:r>
                  <a:rPr lang="en-US" dirty="0"/>
                  <a:t> these values for each subject? </a:t>
                </a:r>
              </a:p>
              <a:p>
                <a:pPr lvl="1"/>
                <a:endParaRPr lang="en-US" dirty="0"/>
              </a:p>
              <a:p>
                <a:r>
                  <a:rPr lang="en-US" b="1" u="sng" dirty="0"/>
                  <a:t>Warning</a:t>
                </a:r>
              </a:p>
              <a:p>
                <a:pPr lvl="1"/>
                <a:r>
                  <a:rPr lang="en-US" dirty="0"/>
                  <a:t>What follows is a </a:t>
                </a:r>
                <a:r>
                  <a:rPr lang="en-US" u="sng" dirty="0"/>
                  <a:t>much</a:t>
                </a:r>
                <a:r>
                  <a:rPr lang="en-US" dirty="0"/>
                  <a:t> broader topic about modeling, maximum likelihood estimation, and optimization in general</a:t>
                </a:r>
              </a:p>
              <a:p>
                <a:pPr lvl="1"/>
                <a:r>
                  <a:rPr lang="en-US" dirty="0"/>
                  <a:t>This just scratches the surface, like a toenail clipper on Mount Everest </a:t>
                </a:r>
              </a:p>
            </p:txBody>
          </p:sp>
        </mc:Choice>
        <mc:Fallback xmlns="">
          <p:sp>
            <p:nvSpPr>
              <p:cNvPr id="3" name="Content Placeholder 2">
                <a:extLst>
                  <a:ext uri="{FF2B5EF4-FFF2-40B4-BE49-F238E27FC236}">
                    <a16:creationId xmlns:a16="http://schemas.microsoft.com/office/drawing/2014/main" id="{674C0569-6FD2-CFDF-C37F-4E26AC323E4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693435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853A4-ED82-D2F4-F372-2D90C87EAA69}"/>
              </a:ext>
            </a:extLst>
          </p:cNvPr>
          <p:cNvSpPr>
            <a:spLocks noGrp="1"/>
          </p:cNvSpPr>
          <p:nvPr>
            <p:ph type="title"/>
          </p:nvPr>
        </p:nvSpPr>
        <p:spPr/>
        <p:txBody>
          <a:bodyPr/>
          <a:lstStyle/>
          <a:p>
            <a:r>
              <a:rPr lang="en-US" dirty="0"/>
              <a:t>Maximum likelihood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D6EB99-F5F6-4221-A8DC-51D9A91E0A53}"/>
                  </a:ext>
                </a:extLst>
              </p:cNvPr>
              <p:cNvSpPr>
                <a:spLocks noGrp="1"/>
              </p:cNvSpPr>
              <p:nvPr>
                <p:ph idx="1"/>
              </p:nvPr>
            </p:nvSpPr>
            <p:spPr/>
            <p:txBody>
              <a:bodyPr/>
              <a:lstStyle/>
              <a:p>
                <a:r>
                  <a:rPr lang="en-US" dirty="0"/>
                  <a:t>The key idea behind MLE is to prediction the following:</a:t>
                </a:r>
              </a:p>
              <a:p>
                <a:endParaRPr lang="en-US"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endChr m:val="|"/>
                          <m:ctrlPr>
                            <a:rPr lang="en-CA" b="0" i="1" smtClean="0">
                              <a:latin typeface="Cambria Math" panose="02040503050406030204" pitchFamily="18" charset="0"/>
                            </a:rPr>
                          </m:ctrlPr>
                        </m:dPr>
                        <m:e>
                          <m:r>
                            <a:rPr lang="en-CA" b="0" i="1" smtClean="0">
                              <a:latin typeface="Cambria Math" panose="02040503050406030204" pitchFamily="18" charset="0"/>
                            </a:rPr>
                            <m:t>𝐷𝑎𝑡𝑎</m:t>
                          </m:r>
                          <m:r>
                            <a:rPr lang="en-CA" b="0" i="1" smtClean="0">
                              <a:latin typeface="Cambria Math" panose="02040503050406030204" pitchFamily="18" charset="0"/>
                            </a:rPr>
                            <m:t> </m:t>
                          </m:r>
                        </m:e>
                      </m:d>
                      <m:r>
                        <a:rPr lang="en-CA" b="0" i="1" smtClean="0">
                          <a:latin typeface="Cambria Math" panose="02040503050406030204" pitchFamily="18" charset="0"/>
                        </a:rPr>
                        <m:t>𝜃</m:t>
                      </m:r>
                      <m:r>
                        <a:rPr lang="en-CA" b="0" i="1" smtClean="0">
                          <a:latin typeface="Cambria Math" panose="02040503050406030204" pitchFamily="18" charset="0"/>
                        </a:rPr>
                        <m:t>)</m:t>
                      </m:r>
                    </m:oMath>
                  </m:oMathPara>
                </a14:m>
                <a:endParaRPr lang="en-CA" b="0" dirty="0"/>
              </a:p>
              <a:p>
                <a:endParaRPr lang="en-US" dirty="0"/>
              </a:p>
              <a:p>
                <a:r>
                  <a:rPr lang="en-US" dirty="0"/>
                  <a:t>The probability of the data </a:t>
                </a:r>
                <a:r>
                  <a:rPr lang="en-US" i="1" dirty="0"/>
                  <a:t>given</a:t>
                </a:r>
                <a:r>
                  <a:rPr lang="en-US" dirty="0"/>
                  <a:t> a set of parameters, </a:t>
                </a:r>
                <a14:m>
                  <m:oMath xmlns:m="http://schemas.openxmlformats.org/officeDocument/2006/math">
                    <m:r>
                      <a:rPr lang="en-CA" b="0" i="1" smtClean="0">
                        <a:latin typeface="Cambria Math" panose="02040503050406030204" pitchFamily="18" charset="0"/>
                      </a:rPr>
                      <m:t>𝜃</m:t>
                    </m:r>
                  </m:oMath>
                </a14:m>
                <a:endParaRPr lang="en-US" dirty="0"/>
              </a:p>
              <a:p>
                <a:r>
                  <a:rPr lang="en-US" dirty="0"/>
                  <a:t>The goal is to </a:t>
                </a:r>
                <a:r>
                  <a:rPr lang="en-US" b="1" dirty="0"/>
                  <a:t>maximize </a:t>
                </a:r>
                <a:r>
                  <a:rPr lang="en-US" dirty="0"/>
                  <a:t>this probability</a:t>
                </a:r>
              </a:p>
              <a:p>
                <a:pPr lvl="1"/>
                <a:r>
                  <a:rPr lang="en-US" dirty="0"/>
                  <a:t>To do so, the data cannot be changed, but we can try different parameters</a:t>
                </a:r>
              </a:p>
              <a:p>
                <a:endParaRPr lang="en-US" dirty="0"/>
              </a:p>
            </p:txBody>
          </p:sp>
        </mc:Choice>
        <mc:Fallback xmlns="">
          <p:sp>
            <p:nvSpPr>
              <p:cNvPr id="3" name="Content Placeholder 2">
                <a:extLst>
                  <a:ext uri="{FF2B5EF4-FFF2-40B4-BE49-F238E27FC236}">
                    <a16:creationId xmlns:a16="http://schemas.microsoft.com/office/drawing/2014/main" id="{98D6EB99-F5F6-4221-A8DC-51D9A91E0A53}"/>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0676340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3BC45-D776-00A7-A6E5-DD2069C2F26E}"/>
              </a:ext>
            </a:extLst>
          </p:cNvPr>
          <p:cNvSpPr>
            <a:spLocks noGrp="1"/>
          </p:cNvSpPr>
          <p:nvPr>
            <p:ph type="title"/>
          </p:nvPr>
        </p:nvSpPr>
        <p:spPr/>
        <p:txBody>
          <a:bodyPr/>
          <a:lstStyle/>
          <a:p>
            <a:r>
              <a:rPr lang="en-US" dirty="0"/>
              <a:t>MLE with coin flips</a:t>
            </a:r>
          </a:p>
        </p:txBody>
      </p:sp>
      <p:sp>
        <p:nvSpPr>
          <p:cNvPr id="3" name="Content Placeholder 2">
            <a:extLst>
              <a:ext uri="{FF2B5EF4-FFF2-40B4-BE49-F238E27FC236}">
                <a16:creationId xmlns:a16="http://schemas.microsoft.com/office/drawing/2014/main" id="{4523256A-1BCF-16DA-AC5F-69FECF659B84}"/>
              </a:ext>
            </a:extLst>
          </p:cNvPr>
          <p:cNvSpPr>
            <a:spLocks noGrp="1"/>
          </p:cNvSpPr>
          <p:nvPr>
            <p:ph idx="1"/>
          </p:nvPr>
        </p:nvSpPr>
        <p:spPr>
          <a:xfrm>
            <a:off x="838200" y="1825625"/>
            <a:ext cx="5879592" cy="650703"/>
          </a:xfrm>
        </p:spPr>
        <p:txBody>
          <a:bodyPr/>
          <a:lstStyle/>
          <a:p>
            <a:r>
              <a:rPr lang="en-US" dirty="0"/>
              <a:t>A basic example: 7 heads (of state)</a:t>
            </a:r>
          </a:p>
        </p:txBody>
      </p:sp>
      <p:grpSp>
        <p:nvGrpSpPr>
          <p:cNvPr id="61" name="Group 60">
            <a:extLst>
              <a:ext uri="{FF2B5EF4-FFF2-40B4-BE49-F238E27FC236}">
                <a16:creationId xmlns:a16="http://schemas.microsoft.com/office/drawing/2014/main" id="{4B62C7B6-CE7D-E888-2EBF-CADD3E9BADC5}"/>
              </a:ext>
            </a:extLst>
          </p:cNvPr>
          <p:cNvGrpSpPr/>
          <p:nvPr/>
        </p:nvGrpSpPr>
        <p:grpSpPr>
          <a:xfrm>
            <a:off x="0" y="2524358"/>
            <a:ext cx="5982866" cy="4196152"/>
            <a:chOff x="0" y="2524358"/>
            <a:chExt cx="5982866" cy="4196152"/>
          </a:xfrm>
        </p:grpSpPr>
        <p:grpSp>
          <p:nvGrpSpPr>
            <p:cNvPr id="59" name="Group 58">
              <a:extLst>
                <a:ext uri="{FF2B5EF4-FFF2-40B4-BE49-F238E27FC236}">
                  <a16:creationId xmlns:a16="http://schemas.microsoft.com/office/drawing/2014/main" id="{FB40C77A-1EFF-6D42-5F0F-4A6277F0DB68}"/>
                </a:ext>
              </a:extLst>
            </p:cNvPr>
            <p:cNvGrpSpPr/>
            <p:nvPr/>
          </p:nvGrpSpPr>
          <p:grpSpPr>
            <a:xfrm>
              <a:off x="730991" y="2524358"/>
              <a:ext cx="4520884" cy="1293223"/>
              <a:chOff x="1064827" y="2670662"/>
              <a:chExt cx="4520884" cy="1293223"/>
            </a:xfrm>
          </p:grpSpPr>
          <p:grpSp>
            <p:nvGrpSpPr>
              <p:cNvPr id="9" name="Group 8">
                <a:extLst>
                  <a:ext uri="{FF2B5EF4-FFF2-40B4-BE49-F238E27FC236}">
                    <a16:creationId xmlns:a16="http://schemas.microsoft.com/office/drawing/2014/main" id="{57DB1587-69DE-093F-9A87-536533AB9B8C}"/>
                  </a:ext>
                </a:extLst>
              </p:cNvPr>
              <p:cNvGrpSpPr/>
              <p:nvPr/>
            </p:nvGrpSpPr>
            <p:grpSpPr>
              <a:xfrm>
                <a:off x="2672126" y="2670662"/>
                <a:ext cx="1306285" cy="1293223"/>
                <a:chOff x="1996637" y="2534193"/>
                <a:chExt cx="1306285" cy="1293223"/>
              </a:xfrm>
            </p:grpSpPr>
            <p:sp>
              <p:nvSpPr>
                <p:cNvPr id="8" name="Oval 7">
                  <a:extLst>
                    <a:ext uri="{FF2B5EF4-FFF2-40B4-BE49-F238E27FC236}">
                      <a16:creationId xmlns:a16="http://schemas.microsoft.com/office/drawing/2014/main" id="{2742890E-946B-37F9-6AAE-ED138164B934}"/>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E8B50D4A-BB17-0E9A-1763-214128B89E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4C221DDB-3F57-0611-4859-BB2C6144CEEA}"/>
                  </a:ext>
                </a:extLst>
              </p:cNvPr>
              <p:cNvGrpSpPr/>
              <p:nvPr/>
            </p:nvGrpSpPr>
            <p:grpSpPr>
              <a:xfrm>
                <a:off x="1064827" y="2670662"/>
                <a:ext cx="1306285" cy="1293223"/>
                <a:chOff x="1996637" y="2534193"/>
                <a:chExt cx="1306285" cy="1293223"/>
              </a:xfrm>
            </p:grpSpPr>
            <p:sp>
              <p:nvSpPr>
                <p:cNvPr id="14" name="Oval 13">
                  <a:extLst>
                    <a:ext uri="{FF2B5EF4-FFF2-40B4-BE49-F238E27FC236}">
                      <a16:creationId xmlns:a16="http://schemas.microsoft.com/office/drawing/2014/main" id="{165DCDCB-2A08-E0DA-5353-360116A7928F}"/>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3E133195-650C-F17A-82FB-92396BDC3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57B8ADB5-0FC6-24E0-EB2E-73DA490D3831}"/>
                  </a:ext>
                </a:extLst>
              </p:cNvPr>
              <p:cNvGrpSpPr/>
              <p:nvPr/>
            </p:nvGrpSpPr>
            <p:grpSpPr>
              <a:xfrm>
                <a:off x="4279426" y="2670662"/>
                <a:ext cx="1306285" cy="1293223"/>
                <a:chOff x="613954" y="2534195"/>
                <a:chExt cx="1306285" cy="1293223"/>
              </a:xfrm>
            </p:grpSpPr>
            <p:sp>
              <p:nvSpPr>
                <p:cNvPr id="40" name="Oval 39">
                  <a:extLst>
                    <a:ext uri="{FF2B5EF4-FFF2-40B4-BE49-F238E27FC236}">
                      <a16:creationId xmlns:a16="http://schemas.microsoft.com/office/drawing/2014/main" id="{EDFE776F-F572-C8B5-94C9-65CA99501112}"/>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upload.wikimedia.org/wikipedia/commons/e/ef/Mark_R...">
                  <a:extLst>
                    <a:ext uri="{FF2B5EF4-FFF2-40B4-BE49-F238E27FC236}">
                      <a16:creationId xmlns:a16="http://schemas.microsoft.com/office/drawing/2014/main" id="{BCF58BD4-E23C-93AC-8136-0CBCDCE314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8" name="Group 57">
              <a:extLst>
                <a:ext uri="{FF2B5EF4-FFF2-40B4-BE49-F238E27FC236}">
                  <a16:creationId xmlns:a16="http://schemas.microsoft.com/office/drawing/2014/main" id="{CD5CEBA5-3E8B-189B-AB6D-7E8B43F04788}"/>
                </a:ext>
              </a:extLst>
            </p:cNvPr>
            <p:cNvGrpSpPr/>
            <p:nvPr/>
          </p:nvGrpSpPr>
          <p:grpSpPr>
            <a:xfrm>
              <a:off x="730991" y="5405496"/>
              <a:ext cx="4520884" cy="1315014"/>
              <a:chOff x="1064827" y="5551800"/>
              <a:chExt cx="4520884" cy="1315014"/>
            </a:xfrm>
          </p:grpSpPr>
          <p:grpSp>
            <p:nvGrpSpPr>
              <p:cNvPr id="7" name="Group 6">
                <a:extLst>
                  <a:ext uri="{FF2B5EF4-FFF2-40B4-BE49-F238E27FC236}">
                    <a16:creationId xmlns:a16="http://schemas.microsoft.com/office/drawing/2014/main" id="{75E97CB3-D268-9618-757D-7BCD5438B644}"/>
                  </a:ext>
                </a:extLst>
              </p:cNvPr>
              <p:cNvGrpSpPr/>
              <p:nvPr/>
            </p:nvGrpSpPr>
            <p:grpSpPr>
              <a:xfrm>
                <a:off x="4279426" y="5573591"/>
                <a:ext cx="1306285" cy="1293223"/>
                <a:chOff x="613954" y="2534195"/>
                <a:chExt cx="1306285" cy="1293223"/>
              </a:xfrm>
            </p:grpSpPr>
            <p:sp>
              <p:nvSpPr>
                <p:cNvPr id="6" name="Oval 5">
                  <a:extLst>
                    <a:ext uri="{FF2B5EF4-FFF2-40B4-BE49-F238E27FC236}">
                      <a16:creationId xmlns:a16="http://schemas.microsoft.com/office/drawing/2014/main" id="{79EBB843-E292-9B5A-1E4F-C16FAEE2D3F4}"/>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upload.wikimedia.org/wikipedia/commons/e/ef/Mark_R...">
                  <a:extLst>
                    <a:ext uri="{FF2B5EF4-FFF2-40B4-BE49-F238E27FC236}">
                      <a16:creationId xmlns:a16="http://schemas.microsoft.com/office/drawing/2014/main" id="{28EDB945-7DFE-96FE-31B6-50A3E0EF65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0BE2AAD2-4A0D-6307-8B96-3F83499C4CA2}"/>
                  </a:ext>
                </a:extLst>
              </p:cNvPr>
              <p:cNvGrpSpPr/>
              <p:nvPr/>
            </p:nvGrpSpPr>
            <p:grpSpPr>
              <a:xfrm>
                <a:off x="2672127" y="5551800"/>
                <a:ext cx="1306285" cy="1293223"/>
                <a:chOff x="613954" y="2534195"/>
                <a:chExt cx="1306285" cy="1293223"/>
              </a:xfrm>
            </p:grpSpPr>
            <p:sp>
              <p:nvSpPr>
                <p:cNvPr id="43" name="Oval 42">
                  <a:extLst>
                    <a:ext uri="{FF2B5EF4-FFF2-40B4-BE49-F238E27FC236}">
                      <a16:creationId xmlns:a16="http://schemas.microsoft.com/office/drawing/2014/main" id="{1F3A03E9-CFBB-B67B-BD71-C34F3B0DB3E4}"/>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2" descr="upload.wikimedia.org/wikipedia/commons/e/ef/Mark_R...">
                  <a:extLst>
                    <a:ext uri="{FF2B5EF4-FFF2-40B4-BE49-F238E27FC236}">
                      <a16:creationId xmlns:a16="http://schemas.microsoft.com/office/drawing/2014/main" id="{BF9AF188-8F6E-00B6-4BFC-038FBEA38A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91335879-F0B5-BC15-9605-72383B45621B}"/>
                  </a:ext>
                </a:extLst>
              </p:cNvPr>
              <p:cNvGrpSpPr/>
              <p:nvPr/>
            </p:nvGrpSpPr>
            <p:grpSpPr>
              <a:xfrm>
                <a:off x="1064827" y="5565905"/>
                <a:ext cx="1306285" cy="1293223"/>
                <a:chOff x="613954" y="2534195"/>
                <a:chExt cx="1306285" cy="1293223"/>
              </a:xfrm>
            </p:grpSpPr>
            <p:sp>
              <p:nvSpPr>
                <p:cNvPr id="46" name="Oval 45">
                  <a:extLst>
                    <a:ext uri="{FF2B5EF4-FFF2-40B4-BE49-F238E27FC236}">
                      <a16:creationId xmlns:a16="http://schemas.microsoft.com/office/drawing/2014/main" id="{CF7B43B4-EE8D-C466-F986-38687EA8B13B}"/>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2" descr="upload.wikimedia.org/wikipedia/commons/e/ef/Mark_R...">
                  <a:extLst>
                    <a:ext uri="{FF2B5EF4-FFF2-40B4-BE49-F238E27FC236}">
                      <a16:creationId xmlns:a16="http://schemas.microsoft.com/office/drawing/2014/main" id="{71FEAA44-A445-9CEB-D717-E40326114A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7" name="Group 56">
              <a:extLst>
                <a:ext uri="{FF2B5EF4-FFF2-40B4-BE49-F238E27FC236}">
                  <a16:creationId xmlns:a16="http://schemas.microsoft.com/office/drawing/2014/main" id="{61A4E80E-6EB2-ACD6-6108-958F496AC59A}"/>
                </a:ext>
              </a:extLst>
            </p:cNvPr>
            <p:cNvGrpSpPr/>
            <p:nvPr/>
          </p:nvGrpSpPr>
          <p:grpSpPr>
            <a:xfrm>
              <a:off x="0" y="3939617"/>
              <a:ext cx="5982866" cy="1343843"/>
              <a:chOff x="259179" y="4186508"/>
              <a:chExt cx="5982866" cy="1343843"/>
            </a:xfrm>
          </p:grpSpPr>
          <p:grpSp>
            <p:nvGrpSpPr>
              <p:cNvPr id="10" name="Group 9">
                <a:extLst>
                  <a:ext uri="{FF2B5EF4-FFF2-40B4-BE49-F238E27FC236}">
                    <a16:creationId xmlns:a16="http://schemas.microsoft.com/office/drawing/2014/main" id="{83AB2693-4DF2-08D1-EC11-CEC1BDD3F6AE}"/>
                  </a:ext>
                </a:extLst>
              </p:cNvPr>
              <p:cNvGrpSpPr/>
              <p:nvPr/>
            </p:nvGrpSpPr>
            <p:grpSpPr>
              <a:xfrm>
                <a:off x="3376899" y="4219155"/>
                <a:ext cx="1306285" cy="1293223"/>
                <a:chOff x="1996637" y="2534193"/>
                <a:chExt cx="1306285" cy="1293223"/>
              </a:xfrm>
            </p:grpSpPr>
            <p:sp>
              <p:nvSpPr>
                <p:cNvPr id="11" name="Oval 10">
                  <a:extLst>
                    <a:ext uri="{FF2B5EF4-FFF2-40B4-BE49-F238E27FC236}">
                      <a16:creationId xmlns:a16="http://schemas.microsoft.com/office/drawing/2014/main" id="{44BE8FED-4B6E-7709-E4A9-C3FE105C3457}"/>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E6542A9C-CECE-85B6-046F-54860337F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095E2A8A-1B69-12D6-A680-5A4D080B14BA}"/>
                  </a:ext>
                </a:extLst>
              </p:cNvPr>
              <p:cNvGrpSpPr/>
              <p:nvPr/>
            </p:nvGrpSpPr>
            <p:grpSpPr>
              <a:xfrm>
                <a:off x="1818039" y="4237128"/>
                <a:ext cx="1306285" cy="1293223"/>
                <a:chOff x="613954" y="2534195"/>
                <a:chExt cx="1306285" cy="1293223"/>
              </a:xfrm>
            </p:grpSpPr>
            <p:sp>
              <p:nvSpPr>
                <p:cNvPr id="49" name="Oval 48">
                  <a:extLst>
                    <a:ext uri="{FF2B5EF4-FFF2-40B4-BE49-F238E27FC236}">
                      <a16:creationId xmlns:a16="http://schemas.microsoft.com/office/drawing/2014/main" id="{832AF6F4-9238-82D5-EAFC-53203892BE29}"/>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2" descr="upload.wikimedia.org/wikipedia/commons/e/ef/Mark_R...">
                  <a:extLst>
                    <a:ext uri="{FF2B5EF4-FFF2-40B4-BE49-F238E27FC236}">
                      <a16:creationId xmlns:a16="http://schemas.microsoft.com/office/drawing/2014/main" id="{281F4429-B798-98C6-E847-DDD68B575E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2939E6BA-FFF4-C3E2-5F6F-6C13F3CD2F41}"/>
                  </a:ext>
                </a:extLst>
              </p:cNvPr>
              <p:cNvGrpSpPr/>
              <p:nvPr/>
            </p:nvGrpSpPr>
            <p:grpSpPr>
              <a:xfrm>
                <a:off x="259179" y="4186508"/>
                <a:ext cx="1306285" cy="1293223"/>
                <a:chOff x="613954" y="2534195"/>
                <a:chExt cx="1306285" cy="1293223"/>
              </a:xfrm>
            </p:grpSpPr>
            <p:sp>
              <p:nvSpPr>
                <p:cNvPr id="52" name="Oval 51">
                  <a:extLst>
                    <a:ext uri="{FF2B5EF4-FFF2-40B4-BE49-F238E27FC236}">
                      <a16:creationId xmlns:a16="http://schemas.microsoft.com/office/drawing/2014/main" id="{CD254D34-E924-0DFC-EE53-765C7C8F27DD}"/>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 descr="upload.wikimedia.org/wikipedia/commons/e/ef/Mark_R...">
                  <a:extLst>
                    <a:ext uri="{FF2B5EF4-FFF2-40B4-BE49-F238E27FC236}">
                      <a16:creationId xmlns:a16="http://schemas.microsoft.com/office/drawing/2014/main" id="{6A01842F-94A8-04D5-915D-D9D0F5DD4E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3BE957BF-C8F9-35A8-D44A-1219AB4B2AF9}"/>
                  </a:ext>
                </a:extLst>
              </p:cNvPr>
              <p:cNvGrpSpPr/>
              <p:nvPr/>
            </p:nvGrpSpPr>
            <p:grpSpPr>
              <a:xfrm>
                <a:off x="4935760" y="4186508"/>
                <a:ext cx="1306285" cy="1293223"/>
                <a:chOff x="613954" y="2534195"/>
                <a:chExt cx="1306285" cy="1293223"/>
              </a:xfrm>
            </p:grpSpPr>
            <p:sp>
              <p:nvSpPr>
                <p:cNvPr id="55" name="Oval 54">
                  <a:extLst>
                    <a:ext uri="{FF2B5EF4-FFF2-40B4-BE49-F238E27FC236}">
                      <a16:creationId xmlns:a16="http://schemas.microsoft.com/office/drawing/2014/main" id="{35A4CE37-84CC-80C6-27F7-8766E481C545}"/>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descr="upload.wikimedia.org/wikipedia/commons/e/ef/Mark_R...">
                  <a:extLst>
                    <a:ext uri="{FF2B5EF4-FFF2-40B4-BE49-F238E27FC236}">
                      <a16:creationId xmlns:a16="http://schemas.microsoft.com/office/drawing/2014/main" id="{658BADB6-09F5-36D1-420B-EA49484B16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60" name="TextBox 59">
            <a:extLst>
              <a:ext uri="{FF2B5EF4-FFF2-40B4-BE49-F238E27FC236}">
                <a16:creationId xmlns:a16="http://schemas.microsoft.com/office/drawing/2014/main" id="{DDDE20BB-811A-333C-BCD3-874C37A61174}"/>
              </a:ext>
            </a:extLst>
          </p:cNvPr>
          <p:cNvSpPr txBox="1"/>
          <p:nvPr/>
        </p:nvSpPr>
        <p:spPr>
          <a:xfrm>
            <a:off x="7860376" y="1690688"/>
            <a:ext cx="3627083" cy="369332"/>
          </a:xfrm>
          <a:prstGeom prst="rect">
            <a:avLst/>
          </a:prstGeom>
          <a:noFill/>
        </p:spPr>
        <p:txBody>
          <a:bodyPr wrap="none" rtlCol="0">
            <a:spAutoFit/>
          </a:bodyPr>
          <a:lstStyle/>
          <a:p>
            <a:pPr algn="ctr"/>
            <a:r>
              <a:rPr lang="en-US" dirty="0"/>
              <a:t>How likely is it that this is a fair coin?</a:t>
            </a:r>
          </a:p>
        </p:txBody>
      </p:sp>
      <p:sp>
        <p:nvSpPr>
          <p:cNvPr id="62" name="TextBox 61">
            <a:extLst>
              <a:ext uri="{FF2B5EF4-FFF2-40B4-BE49-F238E27FC236}">
                <a16:creationId xmlns:a16="http://schemas.microsoft.com/office/drawing/2014/main" id="{A1A99C76-FFC5-D13A-4A73-BD8CBF712625}"/>
              </a:ext>
            </a:extLst>
          </p:cNvPr>
          <p:cNvSpPr txBox="1"/>
          <p:nvPr/>
        </p:nvSpPr>
        <p:spPr>
          <a:xfrm>
            <a:off x="7112809" y="2339692"/>
            <a:ext cx="5079191" cy="1754326"/>
          </a:xfrm>
          <a:prstGeom prst="rect">
            <a:avLst/>
          </a:prstGeom>
          <a:noFill/>
        </p:spPr>
        <p:txBody>
          <a:bodyPr wrap="square" rtlCol="0">
            <a:spAutoFit/>
          </a:bodyPr>
          <a:lstStyle/>
          <a:p>
            <a:pPr algn="ctr"/>
            <a:r>
              <a:rPr lang="en-US" dirty="0"/>
              <a:t>Well, what do we mean by a “fair coin”?</a:t>
            </a:r>
          </a:p>
          <a:p>
            <a:pPr algn="ctr"/>
            <a:endParaRPr lang="en-US" dirty="0"/>
          </a:p>
          <a:p>
            <a:pPr algn="ctr"/>
            <a:r>
              <a:rPr lang="en-US" dirty="0"/>
              <a:t>A coin that, usually, lands on heads 50% of the time.</a:t>
            </a:r>
          </a:p>
          <a:p>
            <a:pPr algn="ctr"/>
            <a:endParaRPr lang="en-US" dirty="0"/>
          </a:p>
          <a:p>
            <a:pPr algn="ctr"/>
            <a:r>
              <a:rPr lang="en-US" dirty="0"/>
              <a:t>We can quantify this intuition statistically by assuming a </a:t>
            </a:r>
            <a:r>
              <a:rPr lang="en-US" b="1" dirty="0"/>
              <a:t>probability distribution</a:t>
            </a:r>
            <a:endParaRPr lang="en-US" dirty="0"/>
          </a:p>
        </p:txBody>
      </p:sp>
    </p:spTree>
    <p:extLst>
      <p:ext uri="{BB962C8B-B14F-4D97-AF65-F5344CB8AC3E}">
        <p14:creationId xmlns:p14="http://schemas.microsoft.com/office/powerpoint/2010/main" val="139980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600D3E-79BC-D5E7-B5A1-7E86C5F5FCD4}"/>
              </a:ext>
            </a:extLst>
          </p:cNvPr>
          <p:cNvPicPr>
            <a:picLocks noChangeAspect="1"/>
          </p:cNvPicPr>
          <p:nvPr/>
        </p:nvPicPr>
        <p:blipFill>
          <a:blip r:embed="rId2"/>
          <a:srcRect/>
          <a:stretch/>
        </p:blipFill>
        <p:spPr>
          <a:xfrm>
            <a:off x="6277626" y="2150976"/>
            <a:ext cx="5825115" cy="4381500"/>
          </a:xfrm>
          <a:prstGeom prst="rect">
            <a:avLst/>
          </a:prstGeom>
        </p:spPr>
      </p:pic>
      <p:sp>
        <p:nvSpPr>
          <p:cNvPr id="2" name="Title 1">
            <a:extLst>
              <a:ext uri="{FF2B5EF4-FFF2-40B4-BE49-F238E27FC236}">
                <a16:creationId xmlns:a16="http://schemas.microsoft.com/office/drawing/2014/main" id="{4583BC45-D776-00A7-A6E5-DD2069C2F26E}"/>
              </a:ext>
            </a:extLst>
          </p:cNvPr>
          <p:cNvSpPr>
            <a:spLocks noGrp="1"/>
          </p:cNvSpPr>
          <p:nvPr>
            <p:ph type="title"/>
          </p:nvPr>
        </p:nvSpPr>
        <p:spPr/>
        <p:txBody>
          <a:bodyPr/>
          <a:lstStyle/>
          <a:p>
            <a:r>
              <a:rPr lang="en-US" dirty="0"/>
              <a:t>MLE with coin flips</a:t>
            </a:r>
          </a:p>
        </p:txBody>
      </p:sp>
      <p:sp>
        <p:nvSpPr>
          <p:cNvPr id="3" name="Content Placeholder 2">
            <a:extLst>
              <a:ext uri="{FF2B5EF4-FFF2-40B4-BE49-F238E27FC236}">
                <a16:creationId xmlns:a16="http://schemas.microsoft.com/office/drawing/2014/main" id="{4523256A-1BCF-16DA-AC5F-69FECF659B84}"/>
              </a:ext>
            </a:extLst>
          </p:cNvPr>
          <p:cNvSpPr>
            <a:spLocks noGrp="1"/>
          </p:cNvSpPr>
          <p:nvPr>
            <p:ph idx="1"/>
          </p:nvPr>
        </p:nvSpPr>
        <p:spPr>
          <a:xfrm>
            <a:off x="838200" y="1825625"/>
            <a:ext cx="5879592" cy="650703"/>
          </a:xfrm>
        </p:spPr>
        <p:txBody>
          <a:bodyPr/>
          <a:lstStyle/>
          <a:p>
            <a:r>
              <a:rPr lang="en-US" dirty="0"/>
              <a:t>A basic example: 7 heads (of state)</a:t>
            </a:r>
          </a:p>
        </p:txBody>
      </p:sp>
      <p:grpSp>
        <p:nvGrpSpPr>
          <p:cNvPr id="61" name="Group 60">
            <a:extLst>
              <a:ext uri="{FF2B5EF4-FFF2-40B4-BE49-F238E27FC236}">
                <a16:creationId xmlns:a16="http://schemas.microsoft.com/office/drawing/2014/main" id="{4B62C7B6-CE7D-E888-2EBF-CADD3E9BADC5}"/>
              </a:ext>
            </a:extLst>
          </p:cNvPr>
          <p:cNvGrpSpPr/>
          <p:nvPr/>
        </p:nvGrpSpPr>
        <p:grpSpPr>
          <a:xfrm>
            <a:off x="0" y="2524358"/>
            <a:ext cx="5982866" cy="4196152"/>
            <a:chOff x="0" y="2524358"/>
            <a:chExt cx="5982866" cy="4196152"/>
          </a:xfrm>
        </p:grpSpPr>
        <p:grpSp>
          <p:nvGrpSpPr>
            <p:cNvPr id="59" name="Group 58">
              <a:extLst>
                <a:ext uri="{FF2B5EF4-FFF2-40B4-BE49-F238E27FC236}">
                  <a16:creationId xmlns:a16="http://schemas.microsoft.com/office/drawing/2014/main" id="{FB40C77A-1EFF-6D42-5F0F-4A6277F0DB68}"/>
                </a:ext>
              </a:extLst>
            </p:cNvPr>
            <p:cNvGrpSpPr/>
            <p:nvPr/>
          </p:nvGrpSpPr>
          <p:grpSpPr>
            <a:xfrm>
              <a:off x="730991" y="2524358"/>
              <a:ext cx="4520884" cy="1293223"/>
              <a:chOff x="1064827" y="2670662"/>
              <a:chExt cx="4520884" cy="1293223"/>
            </a:xfrm>
          </p:grpSpPr>
          <p:grpSp>
            <p:nvGrpSpPr>
              <p:cNvPr id="9" name="Group 8">
                <a:extLst>
                  <a:ext uri="{FF2B5EF4-FFF2-40B4-BE49-F238E27FC236}">
                    <a16:creationId xmlns:a16="http://schemas.microsoft.com/office/drawing/2014/main" id="{57DB1587-69DE-093F-9A87-536533AB9B8C}"/>
                  </a:ext>
                </a:extLst>
              </p:cNvPr>
              <p:cNvGrpSpPr/>
              <p:nvPr/>
            </p:nvGrpSpPr>
            <p:grpSpPr>
              <a:xfrm>
                <a:off x="2672126" y="2670662"/>
                <a:ext cx="1306285" cy="1293223"/>
                <a:chOff x="1996637" y="2534193"/>
                <a:chExt cx="1306285" cy="1293223"/>
              </a:xfrm>
            </p:grpSpPr>
            <p:sp>
              <p:nvSpPr>
                <p:cNvPr id="8" name="Oval 7">
                  <a:extLst>
                    <a:ext uri="{FF2B5EF4-FFF2-40B4-BE49-F238E27FC236}">
                      <a16:creationId xmlns:a16="http://schemas.microsoft.com/office/drawing/2014/main" id="{2742890E-946B-37F9-6AAE-ED138164B934}"/>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E8B50D4A-BB17-0E9A-1763-214128B89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4C221DDB-3F57-0611-4859-BB2C6144CEEA}"/>
                  </a:ext>
                </a:extLst>
              </p:cNvPr>
              <p:cNvGrpSpPr/>
              <p:nvPr/>
            </p:nvGrpSpPr>
            <p:grpSpPr>
              <a:xfrm>
                <a:off x="1064827" y="2670662"/>
                <a:ext cx="1306285" cy="1293223"/>
                <a:chOff x="1996637" y="2534193"/>
                <a:chExt cx="1306285" cy="1293223"/>
              </a:xfrm>
            </p:grpSpPr>
            <p:sp>
              <p:nvSpPr>
                <p:cNvPr id="14" name="Oval 13">
                  <a:extLst>
                    <a:ext uri="{FF2B5EF4-FFF2-40B4-BE49-F238E27FC236}">
                      <a16:creationId xmlns:a16="http://schemas.microsoft.com/office/drawing/2014/main" id="{165DCDCB-2A08-E0DA-5353-360116A7928F}"/>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3E133195-650C-F17A-82FB-92396BDC3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57B8ADB5-0FC6-24E0-EB2E-73DA490D3831}"/>
                  </a:ext>
                </a:extLst>
              </p:cNvPr>
              <p:cNvGrpSpPr/>
              <p:nvPr/>
            </p:nvGrpSpPr>
            <p:grpSpPr>
              <a:xfrm>
                <a:off x="4279426" y="2670662"/>
                <a:ext cx="1306285" cy="1293223"/>
                <a:chOff x="613954" y="2534195"/>
                <a:chExt cx="1306285" cy="1293223"/>
              </a:xfrm>
            </p:grpSpPr>
            <p:sp>
              <p:nvSpPr>
                <p:cNvPr id="40" name="Oval 39">
                  <a:extLst>
                    <a:ext uri="{FF2B5EF4-FFF2-40B4-BE49-F238E27FC236}">
                      <a16:creationId xmlns:a16="http://schemas.microsoft.com/office/drawing/2014/main" id="{EDFE776F-F572-C8B5-94C9-65CA99501112}"/>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upload.wikimedia.org/wikipedia/commons/e/ef/Mark_R...">
                  <a:extLst>
                    <a:ext uri="{FF2B5EF4-FFF2-40B4-BE49-F238E27FC236}">
                      <a16:creationId xmlns:a16="http://schemas.microsoft.com/office/drawing/2014/main" id="{BCF58BD4-E23C-93AC-8136-0CBCDCE314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8" name="Group 57">
              <a:extLst>
                <a:ext uri="{FF2B5EF4-FFF2-40B4-BE49-F238E27FC236}">
                  <a16:creationId xmlns:a16="http://schemas.microsoft.com/office/drawing/2014/main" id="{CD5CEBA5-3E8B-189B-AB6D-7E8B43F04788}"/>
                </a:ext>
              </a:extLst>
            </p:cNvPr>
            <p:cNvGrpSpPr/>
            <p:nvPr/>
          </p:nvGrpSpPr>
          <p:grpSpPr>
            <a:xfrm>
              <a:off x="730991" y="5405496"/>
              <a:ext cx="4520884" cy="1315014"/>
              <a:chOff x="1064827" y="5551800"/>
              <a:chExt cx="4520884" cy="1315014"/>
            </a:xfrm>
          </p:grpSpPr>
          <p:grpSp>
            <p:nvGrpSpPr>
              <p:cNvPr id="7" name="Group 6">
                <a:extLst>
                  <a:ext uri="{FF2B5EF4-FFF2-40B4-BE49-F238E27FC236}">
                    <a16:creationId xmlns:a16="http://schemas.microsoft.com/office/drawing/2014/main" id="{75E97CB3-D268-9618-757D-7BCD5438B644}"/>
                  </a:ext>
                </a:extLst>
              </p:cNvPr>
              <p:cNvGrpSpPr/>
              <p:nvPr/>
            </p:nvGrpSpPr>
            <p:grpSpPr>
              <a:xfrm>
                <a:off x="4279426" y="5573591"/>
                <a:ext cx="1306285" cy="1293223"/>
                <a:chOff x="613954" y="2534195"/>
                <a:chExt cx="1306285" cy="1293223"/>
              </a:xfrm>
            </p:grpSpPr>
            <p:sp>
              <p:nvSpPr>
                <p:cNvPr id="6" name="Oval 5">
                  <a:extLst>
                    <a:ext uri="{FF2B5EF4-FFF2-40B4-BE49-F238E27FC236}">
                      <a16:creationId xmlns:a16="http://schemas.microsoft.com/office/drawing/2014/main" id="{79EBB843-E292-9B5A-1E4F-C16FAEE2D3F4}"/>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upload.wikimedia.org/wikipedia/commons/e/ef/Mark_R...">
                  <a:extLst>
                    <a:ext uri="{FF2B5EF4-FFF2-40B4-BE49-F238E27FC236}">
                      <a16:creationId xmlns:a16="http://schemas.microsoft.com/office/drawing/2014/main" id="{28EDB945-7DFE-96FE-31B6-50A3E0EF65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0BE2AAD2-4A0D-6307-8B96-3F83499C4CA2}"/>
                  </a:ext>
                </a:extLst>
              </p:cNvPr>
              <p:cNvGrpSpPr/>
              <p:nvPr/>
            </p:nvGrpSpPr>
            <p:grpSpPr>
              <a:xfrm>
                <a:off x="2672127" y="5551800"/>
                <a:ext cx="1306285" cy="1293223"/>
                <a:chOff x="613954" y="2534195"/>
                <a:chExt cx="1306285" cy="1293223"/>
              </a:xfrm>
            </p:grpSpPr>
            <p:sp>
              <p:nvSpPr>
                <p:cNvPr id="43" name="Oval 42">
                  <a:extLst>
                    <a:ext uri="{FF2B5EF4-FFF2-40B4-BE49-F238E27FC236}">
                      <a16:creationId xmlns:a16="http://schemas.microsoft.com/office/drawing/2014/main" id="{1F3A03E9-CFBB-B67B-BD71-C34F3B0DB3E4}"/>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2" descr="upload.wikimedia.org/wikipedia/commons/e/ef/Mark_R...">
                  <a:extLst>
                    <a:ext uri="{FF2B5EF4-FFF2-40B4-BE49-F238E27FC236}">
                      <a16:creationId xmlns:a16="http://schemas.microsoft.com/office/drawing/2014/main" id="{BF9AF188-8F6E-00B6-4BFC-038FBEA38A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91335879-F0B5-BC15-9605-72383B45621B}"/>
                  </a:ext>
                </a:extLst>
              </p:cNvPr>
              <p:cNvGrpSpPr/>
              <p:nvPr/>
            </p:nvGrpSpPr>
            <p:grpSpPr>
              <a:xfrm>
                <a:off x="1064827" y="5565905"/>
                <a:ext cx="1306285" cy="1293223"/>
                <a:chOff x="613954" y="2534195"/>
                <a:chExt cx="1306285" cy="1293223"/>
              </a:xfrm>
            </p:grpSpPr>
            <p:sp>
              <p:nvSpPr>
                <p:cNvPr id="46" name="Oval 45">
                  <a:extLst>
                    <a:ext uri="{FF2B5EF4-FFF2-40B4-BE49-F238E27FC236}">
                      <a16:creationId xmlns:a16="http://schemas.microsoft.com/office/drawing/2014/main" id="{CF7B43B4-EE8D-C466-F986-38687EA8B13B}"/>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2" descr="upload.wikimedia.org/wikipedia/commons/e/ef/Mark_R...">
                  <a:extLst>
                    <a:ext uri="{FF2B5EF4-FFF2-40B4-BE49-F238E27FC236}">
                      <a16:creationId xmlns:a16="http://schemas.microsoft.com/office/drawing/2014/main" id="{71FEAA44-A445-9CEB-D717-E40326114A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7" name="Group 56">
              <a:extLst>
                <a:ext uri="{FF2B5EF4-FFF2-40B4-BE49-F238E27FC236}">
                  <a16:creationId xmlns:a16="http://schemas.microsoft.com/office/drawing/2014/main" id="{61A4E80E-6EB2-ACD6-6108-958F496AC59A}"/>
                </a:ext>
              </a:extLst>
            </p:cNvPr>
            <p:cNvGrpSpPr/>
            <p:nvPr/>
          </p:nvGrpSpPr>
          <p:grpSpPr>
            <a:xfrm>
              <a:off x="0" y="3939617"/>
              <a:ext cx="5982866" cy="1343843"/>
              <a:chOff x="259179" y="4186508"/>
              <a:chExt cx="5982866" cy="1343843"/>
            </a:xfrm>
          </p:grpSpPr>
          <p:grpSp>
            <p:nvGrpSpPr>
              <p:cNvPr id="10" name="Group 9">
                <a:extLst>
                  <a:ext uri="{FF2B5EF4-FFF2-40B4-BE49-F238E27FC236}">
                    <a16:creationId xmlns:a16="http://schemas.microsoft.com/office/drawing/2014/main" id="{83AB2693-4DF2-08D1-EC11-CEC1BDD3F6AE}"/>
                  </a:ext>
                </a:extLst>
              </p:cNvPr>
              <p:cNvGrpSpPr/>
              <p:nvPr/>
            </p:nvGrpSpPr>
            <p:grpSpPr>
              <a:xfrm>
                <a:off x="3376899" y="4219155"/>
                <a:ext cx="1306285" cy="1293223"/>
                <a:chOff x="1996637" y="2534193"/>
                <a:chExt cx="1306285" cy="1293223"/>
              </a:xfrm>
            </p:grpSpPr>
            <p:sp>
              <p:nvSpPr>
                <p:cNvPr id="11" name="Oval 10">
                  <a:extLst>
                    <a:ext uri="{FF2B5EF4-FFF2-40B4-BE49-F238E27FC236}">
                      <a16:creationId xmlns:a16="http://schemas.microsoft.com/office/drawing/2014/main" id="{44BE8FED-4B6E-7709-E4A9-C3FE105C3457}"/>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E6542A9C-CECE-85B6-046F-54860337F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095E2A8A-1B69-12D6-A680-5A4D080B14BA}"/>
                  </a:ext>
                </a:extLst>
              </p:cNvPr>
              <p:cNvGrpSpPr/>
              <p:nvPr/>
            </p:nvGrpSpPr>
            <p:grpSpPr>
              <a:xfrm>
                <a:off x="1818039" y="4237128"/>
                <a:ext cx="1306285" cy="1293223"/>
                <a:chOff x="613954" y="2534195"/>
                <a:chExt cx="1306285" cy="1293223"/>
              </a:xfrm>
            </p:grpSpPr>
            <p:sp>
              <p:nvSpPr>
                <p:cNvPr id="49" name="Oval 48">
                  <a:extLst>
                    <a:ext uri="{FF2B5EF4-FFF2-40B4-BE49-F238E27FC236}">
                      <a16:creationId xmlns:a16="http://schemas.microsoft.com/office/drawing/2014/main" id="{832AF6F4-9238-82D5-EAFC-53203892BE29}"/>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2" descr="upload.wikimedia.org/wikipedia/commons/e/ef/Mark_R...">
                  <a:extLst>
                    <a:ext uri="{FF2B5EF4-FFF2-40B4-BE49-F238E27FC236}">
                      <a16:creationId xmlns:a16="http://schemas.microsoft.com/office/drawing/2014/main" id="{281F4429-B798-98C6-E847-DDD68B575E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2939E6BA-FFF4-C3E2-5F6F-6C13F3CD2F41}"/>
                  </a:ext>
                </a:extLst>
              </p:cNvPr>
              <p:cNvGrpSpPr/>
              <p:nvPr/>
            </p:nvGrpSpPr>
            <p:grpSpPr>
              <a:xfrm>
                <a:off x="259179" y="4186508"/>
                <a:ext cx="1306285" cy="1293223"/>
                <a:chOff x="613954" y="2534195"/>
                <a:chExt cx="1306285" cy="1293223"/>
              </a:xfrm>
            </p:grpSpPr>
            <p:sp>
              <p:nvSpPr>
                <p:cNvPr id="52" name="Oval 51">
                  <a:extLst>
                    <a:ext uri="{FF2B5EF4-FFF2-40B4-BE49-F238E27FC236}">
                      <a16:creationId xmlns:a16="http://schemas.microsoft.com/office/drawing/2014/main" id="{CD254D34-E924-0DFC-EE53-765C7C8F27DD}"/>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 descr="upload.wikimedia.org/wikipedia/commons/e/ef/Mark_R...">
                  <a:extLst>
                    <a:ext uri="{FF2B5EF4-FFF2-40B4-BE49-F238E27FC236}">
                      <a16:creationId xmlns:a16="http://schemas.microsoft.com/office/drawing/2014/main" id="{6A01842F-94A8-04D5-915D-D9D0F5DD4E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3BE957BF-C8F9-35A8-D44A-1219AB4B2AF9}"/>
                  </a:ext>
                </a:extLst>
              </p:cNvPr>
              <p:cNvGrpSpPr/>
              <p:nvPr/>
            </p:nvGrpSpPr>
            <p:grpSpPr>
              <a:xfrm>
                <a:off x="4935760" y="4186508"/>
                <a:ext cx="1306285" cy="1293223"/>
                <a:chOff x="613954" y="2534195"/>
                <a:chExt cx="1306285" cy="1293223"/>
              </a:xfrm>
            </p:grpSpPr>
            <p:sp>
              <p:nvSpPr>
                <p:cNvPr id="55" name="Oval 54">
                  <a:extLst>
                    <a:ext uri="{FF2B5EF4-FFF2-40B4-BE49-F238E27FC236}">
                      <a16:creationId xmlns:a16="http://schemas.microsoft.com/office/drawing/2014/main" id="{35A4CE37-84CC-80C6-27F7-8766E481C545}"/>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descr="upload.wikimedia.org/wikipedia/commons/e/ef/Mark_R...">
                  <a:extLst>
                    <a:ext uri="{FF2B5EF4-FFF2-40B4-BE49-F238E27FC236}">
                      <a16:creationId xmlns:a16="http://schemas.microsoft.com/office/drawing/2014/main" id="{658BADB6-09F5-36D1-420B-EA49484B16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6" name="TextBox 15">
            <a:extLst>
              <a:ext uri="{FF2B5EF4-FFF2-40B4-BE49-F238E27FC236}">
                <a16:creationId xmlns:a16="http://schemas.microsoft.com/office/drawing/2014/main" id="{39E13FDE-AD99-703D-7A16-52EF258CD3E4}"/>
              </a:ext>
            </a:extLst>
          </p:cNvPr>
          <p:cNvSpPr txBox="1"/>
          <p:nvPr/>
        </p:nvSpPr>
        <p:spPr>
          <a:xfrm>
            <a:off x="7266433" y="1158240"/>
            <a:ext cx="4681728" cy="923330"/>
          </a:xfrm>
          <a:prstGeom prst="rect">
            <a:avLst/>
          </a:prstGeom>
          <a:noFill/>
        </p:spPr>
        <p:txBody>
          <a:bodyPr wrap="square" rtlCol="0">
            <a:spAutoFit/>
          </a:bodyPr>
          <a:lstStyle/>
          <a:p>
            <a:r>
              <a:rPr lang="en-US" dirty="0"/>
              <a:t>The beta distribution is one way to quantify this. It gives us a </a:t>
            </a:r>
            <a:r>
              <a:rPr lang="en-US" b="1" dirty="0"/>
              <a:t>likelihood</a:t>
            </a:r>
            <a:r>
              <a:rPr lang="en-US" dirty="0"/>
              <a:t> value (a density) for any set of binary observations </a:t>
            </a:r>
          </a:p>
        </p:txBody>
      </p:sp>
    </p:spTree>
    <p:extLst>
      <p:ext uri="{BB962C8B-B14F-4D97-AF65-F5344CB8AC3E}">
        <p14:creationId xmlns:p14="http://schemas.microsoft.com/office/powerpoint/2010/main" val="375951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a:p>
            <a:r>
              <a:rPr lang="en-US" dirty="0"/>
              <a:t>Key insight: reward </a:t>
            </a:r>
            <a:r>
              <a:rPr lang="en-US" i="1" dirty="0"/>
              <a:t>predictions</a:t>
            </a:r>
          </a:p>
        </p:txBody>
      </p:sp>
    </p:spTree>
    <p:extLst>
      <p:ext uri="{BB962C8B-B14F-4D97-AF65-F5344CB8AC3E}">
        <p14:creationId xmlns:p14="http://schemas.microsoft.com/office/powerpoint/2010/main" val="2744142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600D3E-79BC-D5E7-B5A1-7E86C5F5FCD4}"/>
              </a:ext>
            </a:extLst>
          </p:cNvPr>
          <p:cNvPicPr>
            <a:picLocks noChangeAspect="1"/>
          </p:cNvPicPr>
          <p:nvPr/>
        </p:nvPicPr>
        <p:blipFill>
          <a:blip r:embed="rId2"/>
          <a:srcRect/>
          <a:stretch/>
        </p:blipFill>
        <p:spPr>
          <a:xfrm>
            <a:off x="6277626" y="2150976"/>
            <a:ext cx="5825115" cy="4381500"/>
          </a:xfrm>
          <a:prstGeom prst="rect">
            <a:avLst/>
          </a:prstGeom>
        </p:spPr>
      </p:pic>
      <p:sp>
        <p:nvSpPr>
          <p:cNvPr id="2" name="Title 1">
            <a:extLst>
              <a:ext uri="{FF2B5EF4-FFF2-40B4-BE49-F238E27FC236}">
                <a16:creationId xmlns:a16="http://schemas.microsoft.com/office/drawing/2014/main" id="{4583BC45-D776-00A7-A6E5-DD2069C2F26E}"/>
              </a:ext>
            </a:extLst>
          </p:cNvPr>
          <p:cNvSpPr>
            <a:spLocks noGrp="1"/>
          </p:cNvSpPr>
          <p:nvPr>
            <p:ph type="title"/>
          </p:nvPr>
        </p:nvSpPr>
        <p:spPr/>
        <p:txBody>
          <a:bodyPr/>
          <a:lstStyle/>
          <a:p>
            <a:r>
              <a:rPr lang="en-US" dirty="0"/>
              <a:t>MLE with coin flips</a:t>
            </a:r>
          </a:p>
        </p:txBody>
      </p:sp>
      <p:sp>
        <p:nvSpPr>
          <p:cNvPr id="3" name="Content Placeholder 2">
            <a:extLst>
              <a:ext uri="{FF2B5EF4-FFF2-40B4-BE49-F238E27FC236}">
                <a16:creationId xmlns:a16="http://schemas.microsoft.com/office/drawing/2014/main" id="{4523256A-1BCF-16DA-AC5F-69FECF659B84}"/>
              </a:ext>
            </a:extLst>
          </p:cNvPr>
          <p:cNvSpPr>
            <a:spLocks noGrp="1"/>
          </p:cNvSpPr>
          <p:nvPr>
            <p:ph idx="1"/>
          </p:nvPr>
        </p:nvSpPr>
        <p:spPr>
          <a:xfrm>
            <a:off x="838200" y="1825625"/>
            <a:ext cx="5879592" cy="650703"/>
          </a:xfrm>
        </p:spPr>
        <p:txBody>
          <a:bodyPr/>
          <a:lstStyle/>
          <a:p>
            <a:r>
              <a:rPr lang="en-US" dirty="0"/>
              <a:t>A basic example: 7 heads (of state)</a:t>
            </a:r>
          </a:p>
        </p:txBody>
      </p:sp>
      <p:grpSp>
        <p:nvGrpSpPr>
          <p:cNvPr id="61" name="Group 60">
            <a:extLst>
              <a:ext uri="{FF2B5EF4-FFF2-40B4-BE49-F238E27FC236}">
                <a16:creationId xmlns:a16="http://schemas.microsoft.com/office/drawing/2014/main" id="{4B62C7B6-CE7D-E888-2EBF-CADD3E9BADC5}"/>
              </a:ext>
            </a:extLst>
          </p:cNvPr>
          <p:cNvGrpSpPr/>
          <p:nvPr/>
        </p:nvGrpSpPr>
        <p:grpSpPr>
          <a:xfrm>
            <a:off x="0" y="2524358"/>
            <a:ext cx="5982866" cy="4196152"/>
            <a:chOff x="0" y="2524358"/>
            <a:chExt cx="5982866" cy="4196152"/>
          </a:xfrm>
        </p:grpSpPr>
        <p:grpSp>
          <p:nvGrpSpPr>
            <p:cNvPr id="59" name="Group 58">
              <a:extLst>
                <a:ext uri="{FF2B5EF4-FFF2-40B4-BE49-F238E27FC236}">
                  <a16:creationId xmlns:a16="http://schemas.microsoft.com/office/drawing/2014/main" id="{FB40C77A-1EFF-6D42-5F0F-4A6277F0DB68}"/>
                </a:ext>
              </a:extLst>
            </p:cNvPr>
            <p:cNvGrpSpPr/>
            <p:nvPr/>
          </p:nvGrpSpPr>
          <p:grpSpPr>
            <a:xfrm>
              <a:off x="730991" y="2524358"/>
              <a:ext cx="4520884" cy="1293223"/>
              <a:chOff x="1064827" y="2670662"/>
              <a:chExt cx="4520884" cy="1293223"/>
            </a:xfrm>
          </p:grpSpPr>
          <p:grpSp>
            <p:nvGrpSpPr>
              <p:cNvPr id="9" name="Group 8">
                <a:extLst>
                  <a:ext uri="{FF2B5EF4-FFF2-40B4-BE49-F238E27FC236}">
                    <a16:creationId xmlns:a16="http://schemas.microsoft.com/office/drawing/2014/main" id="{57DB1587-69DE-093F-9A87-536533AB9B8C}"/>
                  </a:ext>
                </a:extLst>
              </p:cNvPr>
              <p:cNvGrpSpPr/>
              <p:nvPr/>
            </p:nvGrpSpPr>
            <p:grpSpPr>
              <a:xfrm>
                <a:off x="2672126" y="2670662"/>
                <a:ext cx="1306285" cy="1293223"/>
                <a:chOff x="1996637" y="2534193"/>
                <a:chExt cx="1306285" cy="1293223"/>
              </a:xfrm>
            </p:grpSpPr>
            <p:sp>
              <p:nvSpPr>
                <p:cNvPr id="8" name="Oval 7">
                  <a:extLst>
                    <a:ext uri="{FF2B5EF4-FFF2-40B4-BE49-F238E27FC236}">
                      <a16:creationId xmlns:a16="http://schemas.microsoft.com/office/drawing/2014/main" id="{2742890E-946B-37F9-6AAE-ED138164B934}"/>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E8B50D4A-BB17-0E9A-1763-214128B89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4C221DDB-3F57-0611-4859-BB2C6144CEEA}"/>
                  </a:ext>
                </a:extLst>
              </p:cNvPr>
              <p:cNvGrpSpPr/>
              <p:nvPr/>
            </p:nvGrpSpPr>
            <p:grpSpPr>
              <a:xfrm>
                <a:off x="1064827" y="2670662"/>
                <a:ext cx="1306285" cy="1293223"/>
                <a:chOff x="1996637" y="2534193"/>
                <a:chExt cx="1306285" cy="1293223"/>
              </a:xfrm>
            </p:grpSpPr>
            <p:sp>
              <p:nvSpPr>
                <p:cNvPr id="14" name="Oval 13">
                  <a:extLst>
                    <a:ext uri="{FF2B5EF4-FFF2-40B4-BE49-F238E27FC236}">
                      <a16:creationId xmlns:a16="http://schemas.microsoft.com/office/drawing/2014/main" id="{165DCDCB-2A08-E0DA-5353-360116A7928F}"/>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3E133195-650C-F17A-82FB-92396BDC3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57B8ADB5-0FC6-24E0-EB2E-73DA490D3831}"/>
                  </a:ext>
                </a:extLst>
              </p:cNvPr>
              <p:cNvGrpSpPr/>
              <p:nvPr/>
            </p:nvGrpSpPr>
            <p:grpSpPr>
              <a:xfrm>
                <a:off x="4279426" y="2670662"/>
                <a:ext cx="1306285" cy="1293223"/>
                <a:chOff x="613954" y="2534195"/>
                <a:chExt cx="1306285" cy="1293223"/>
              </a:xfrm>
            </p:grpSpPr>
            <p:sp>
              <p:nvSpPr>
                <p:cNvPr id="40" name="Oval 39">
                  <a:extLst>
                    <a:ext uri="{FF2B5EF4-FFF2-40B4-BE49-F238E27FC236}">
                      <a16:creationId xmlns:a16="http://schemas.microsoft.com/office/drawing/2014/main" id="{EDFE776F-F572-C8B5-94C9-65CA99501112}"/>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upload.wikimedia.org/wikipedia/commons/e/ef/Mark_R...">
                  <a:extLst>
                    <a:ext uri="{FF2B5EF4-FFF2-40B4-BE49-F238E27FC236}">
                      <a16:creationId xmlns:a16="http://schemas.microsoft.com/office/drawing/2014/main" id="{BCF58BD4-E23C-93AC-8136-0CBCDCE314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8" name="Group 57">
              <a:extLst>
                <a:ext uri="{FF2B5EF4-FFF2-40B4-BE49-F238E27FC236}">
                  <a16:creationId xmlns:a16="http://schemas.microsoft.com/office/drawing/2014/main" id="{CD5CEBA5-3E8B-189B-AB6D-7E8B43F04788}"/>
                </a:ext>
              </a:extLst>
            </p:cNvPr>
            <p:cNvGrpSpPr/>
            <p:nvPr/>
          </p:nvGrpSpPr>
          <p:grpSpPr>
            <a:xfrm>
              <a:off x="730991" y="5405496"/>
              <a:ext cx="4520884" cy="1315014"/>
              <a:chOff x="1064827" y="5551800"/>
              <a:chExt cx="4520884" cy="1315014"/>
            </a:xfrm>
          </p:grpSpPr>
          <p:grpSp>
            <p:nvGrpSpPr>
              <p:cNvPr id="7" name="Group 6">
                <a:extLst>
                  <a:ext uri="{FF2B5EF4-FFF2-40B4-BE49-F238E27FC236}">
                    <a16:creationId xmlns:a16="http://schemas.microsoft.com/office/drawing/2014/main" id="{75E97CB3-D268-9618-757D-7BCD5438B644}"/>
                  </a:ext>
                </a:extLst>
              </p:cNvPr>
              <p:cNvGrpSpPr/>
              <p:nvPr/>
            </p:nvGrpSpPr>
            <p:grpSpPr>
              <a:xfrm>
                <a:off x="4279426" y="5573591"/>
                <a:ext cx="1306285" cy="1293223"/>
                <a:chOff x="613954" y="2534195"/>
                <a:chExt cx="1306285" cy="1293223"/>
              </a:xfrm>
            </p:grpSpPr>
            <p:sp>
              <p:nvSpPr>
                <p:cNvPr id="6" name="Oval 5">
                  <a:extLst>
                    <a:ext uri="{FF2B5EF4-FFF2-40B4-BE49-F238E27FC236}">
                      <a16:creationId xmlns:a16="http://schemas.microsoft.com/office/drawing/2014/main" id="{79EBB843-E292-9B5A-1E4F-C16FAEE2D3F4}"/>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upload.wikimedia.org/wikipedia/commons/e/ef/Mark_R...">
                  <a:extLst>
                    <a:ext uri="{FF2B5EF4-FFF2-40B4-BE49-F238E27FC236}">
                      <a16:creationId xmlns:a16="http://schemas.microsoft.com/office/drawing/2014/main" id="{28EDB945-7DFE-96FE-31B6-50A3E0EF65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0BE2AAD2-4A0D-6307-8B96-3F83499C4CA2}"/>
                  </a:ext>
                </a:extLst>
              </p:cNvPr>
              <p:cNvGrpSpPr/>
              <p:nvPr/>
            </p:nvGrpSpPr>
            <p:grpSpPr>
              <a:xfrm>
                <a:off x="2672127" y="5551800"/>
                <a:ext cx="1306285" cy="1293223"/>
                <a:chOff x="613954" y="2534195"/>
                <a:chExt cx="1306285" cy="1293223"/>
              </a:xfrm>
            </p:grpSpPr>
            <p:sp>
              <p:nvSpPr>
                <p:cNvPr id="43" name="Oval 42">
                  <a:extLst>
                    <a:ext uri="{FF2B5EF4-FFF2-40B4-BE49-F238E27FC236}">
                      <a16:creationId xmlns:a16="http://schemas.microsoft.com/office/drawing/2014/main" id="{1F3A03E9-CFBB-B67B-BD71-C34F3B0DB3E4}"/>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2" descr="upload.wikimedia.org/wikipedia/commons/e/ef/Mark_R...">
                  <a:extLst>
                    <a:ext uri="{FF2B5EF4-FFF2-40B4-BE49-F238E27FC236}">
                      <a16:creationId xmlns:a16="http://schemas.microsoft.com/office/drawing/2014/main" id="{BF9AF188-8F6E-00B6-4BFC-038FBEA38A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91335879-F0B5-BC15-9605-72383B45621B}"/>
                  </a:ext>
                </a:extLst>
              </p:cNvPr>
              <p:cNvGrpSpPr/>
              <p:nvPr/>
            </p:nvGrpSpPr>
            <p:grpSpPr>
              <a:xfrm>
                <a:off x="1064827" y="5565905"/>
                <a:ext cx="1306285" cy="1293223"/>
                <a:chOff x="613954" y="2534195"/>
                <a:chExt cx="1306285" cy="1293223"/>
              </a:xfrm>
            </p:grpSpPr>
            <p:sp>
              <p:nvSpPr>
                <p:cNvPr id="46" name="Oval 45">
                  <a:extLst>
                    <a:ext uri="{FF2B5EF4-FFF2-40B4-BE49-F238E27FC236}">
                      <a16:creationId xmlns:a16="http://schemas.microsoft.com/office/drawing/2014/main" id="{CF7B43B4-EE8D-C466-F986-38687EA8B13B}"/>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2" descr="upload.wikimedia.org/wikipedia/commons/e/ef/Mark_R...">
                  <a:extLst>
                    <a:ext uri="{FF2B5EF4-FFF2-40B4-BE49-F238E27FC236}">
                      <a16:creationId xmlns:a16="http://schemas.microsoft.com/office/drawing/2014/main" id="{71FEAA44-A445-9CEB-D717-E40326114A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7" name="Group 56">
              <a:extLst>
                <a:ext uri="{FF2B5EF4-FFF2-40B4-BE49-F238E27FC236}">
                  <a16:creationId xmlns:a16="http://schemas.microsoft.com/office/drawing/2014/main" id="{61A4E80E-6EB2-ACD6-6108-958F496AC59A}"/>
                </a:ext>
              </a:extLst>
            </p:cNvPr>
            <p:cNvGrpSpPr/>
            <p:nvPr/>
          </p:nvGrpSpPr>
          <p:grpSpPr>
            <a:xfrm>
              <a:off x="0" y="3939617"/>
              <a:ext cx="5982866" cy="1343843"/>
              <a:chOff x="259179" y="4186508"/>
              <a:chExt cx="5982866" cy="1343843"/>
            </a:xfrm>
          </p:grpSpPr>
          <p:grpSp>
            <p:nvGrpSpPr>
              <p:cNvPr id="10" name="Group 9">
                <a:extLst>
                  <a:ext uri="{FF2B5EF4-FFF2-40B4-BE49-F238E27FC236}">
                    <a16:creationId xmlns:a16="http://schemas.microsoft.com/office/drawing/2014/main" id="{83AB2693-4DF2-08D1-EC11-CEC1BDD3F6AE}"/>
                  </a:ext>
                </a:extLst>
              </p:cNvPr>
              <p:cNvGrpSpPr/>
              <p:nvPr/>
            </p:nvGrpSpPr>
            <p:grpSpPr>
              <a:xfrm>
                <a:off x="3376899" y="4219155"/>
                <a:ext cx="1306285" cy="1293223"/>
                <a:chOff x="1996637" y="2534193"/>
                <a:chExt cx="1306285" cy="1293223"/>
              </a:xfrm>
            </p:grpSpPr>
            <p:sp>
              <p:nvSpPr>
                <p:cNvPr id="11" name="Oval 10">
                  <a:extLst>
                    <a:ext uri="{FF2B5EF4-FFF2-40B4-BE49-F238E27FC236}">
                      <a16:creationId xmlns:a16="http://schemas.microsoft.com/office/drawing/2014/main" id="{44BE8FED-4B6E-7709-E4A9-C3FE105C3457}"/>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E6542A9C-CECE-85B6-046F-54860337F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095E2A8A-1B69-12D6-A680-5A4D080B14BA}"/>
                  </a:ext>
                </a:extLst>
              </p:cNvPr>
              <p:cNvGrpSpPr/>
              <p:nvPr/>
            </p:nvGrpSpPr>
            <p:grpSpPr>
              <a:xfrm>
                <a:off x="1818039" y="4237128"/>
                <a:ext cx="1306285" cy="1293223"/>
                <a:chOff x="613954" y="2534195"/>
                <a:chExt cx="1306285" cy="1293223"/>
              </a:xfrm>
            </p:grpSpPr>
            <p:sp>
              <p:nvSpPr>
                <p:cNvPr id="49" name="Oval 48">
                  <a:extLst>
                    <a:ext uri="{FF2B5EF4-FFF2-40B4-BE49-F238E27FC236}">
                      <a16:creationId xmlns:a16="http://schemas.microsoft.com/office/drawing/2014/main" id="{832AF6F4-9238-82D5-EAFC-53203892BE29}"/>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2" descr="upload.wikimedia.org/wikipedia/commons/e/ef/Mark_R...">
                  <a:extLst>
                    <a:ext uri="{FF2B5EF4-FFF2-40B4-BE49-F238E27FC236}">
                      <a16:creationId xmlns:a16="http://schemas.microsoft.com/office/drawing/2014/main" id="{281F4429-B798-98C6-E847-DDD68B575E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2939E6BA-FFF4-C3E2-5F6F-6C13F3CD2F41}"/>
                  </a:ext>
                </a:extLst>
              </p:cNvPr>
              <p:cNvGrpSpPr/>
              <p:nvPr/>
            </p:nvGrpSpPr>
            <p:grpSpPr>
              <a:xfrm>
                <a:off x="259179" y="4186508"/>
                <a:ext cx="1306285" cy="1293223"/>
                <a:chOff x="613954" y="2534195"/>
                <a:chExt cx="1306285" cy="1293223"/>
              </a:xfrm>
            </p:grpSpPr>
            <p:sp>
              <p:nvSpPr>
                <p:cNvPr id="52" name="Oval 51">
                  <a:extLst>
                    <a:ext uri="{FF2B5EF4-FFF2-40B4-BE49-F238E27FC236}">
                      <a16:creationId xmlns:a16="http://schemas.microsoft.com/office/drawing/2014/main" id="{CD254D34-E924-0DFC-EE53-765C7C8F27DD}"/>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 descr="upload.wikimedia.org/wikipedia/commons/e/ef/Mark_R...">
                  <a:extLst>
                    <a:ext uri="{FF2B5EF4-FFF2-40B4-BE49-F238E27FC236}">
                      <a16:creationId xmlns:a16="http://schemas.microsoft.com/office/drawing/2014/main" id="{6A01842F-94A8-04D5-915D-D9D0F5DD4E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3BE957BF-C8F9-35A8-D44A-1219AB4B2AF9}"/>
                  </a:ext>
                </a:extLst>
              </p:cNvPr>
              <p:cNvGrpSpPr/>
              <p:nvPr/>
            </p:nvGrpSpPr>
            <p:grpSpPr>
              <a:xfrm>
                <a:off x="4935760" y="4186508"/>
                <a:ext cx="1306285" cy="1293223"/>
                <a:chOff x="613954" y="2534195"/>
                <a:chExt cx="1306285" cy="1293223"/>
              </a:xfrm>
            </p:grpSpPr>
            <p:sp>
              <p:nvSpPr>
                <p:cNvPr id="55" name="Oval 54">
                  <a:extLst>
                    <a:ext uri="{FF2B5EF4-FFF2-40B4-BE49-F238E27FC236}">
                      <a16:creationId xmlns:a16="http://schemas.microsoft.com/office/drawing/2014/main" id="{35A4CE37-84CC-80C6-27F7-8766E481C545}"/>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descr="upload.wikimedia.org/wikipedia/commons/e/ef/Mark_R...">
                  <a:extLst>
                    <a:ext uri="{FF2B5EF4-FFF2-40B4-BE49-F238E27FC236}">
                      <a16:creationId xmlns:a16="http://schemas.microsoft.com/office/drawing/2014/main" id="{658BADB6-09F5-36D1-420B-EA49484B16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6" name="TextBox 15">
            <a:extLst>
              <a:ext uri="{FF2B5EF4-FFF2-40B4-BE49-F238E27FC236}">
                <a16:creationId xmlns:a16="http://schemas.microsoft.com/office/drawing/2014/main" id="{39E13FDE-AD99-703D-7A16-52EF258CD3E4}"/>
              </a:ext>
            </a:extLst>
          </p:cNvPr>
          <p:cNvSpPr txBox="1"/>
          <p:nvPr/>
        </p:nvSpPr>
        <p:spPr>
          <a:xfrm>
            <a:off x="7254241" y="625296"/>
            <a:ext cx="4681728" cy="1200329"/>
          </a:xfrm>
          <a:prstGeom prst="rect">
            <a:avLst/>
          </a:prstGeom>
          <a:noFill/>
        </p:spPr>
        <p:txBody>
          <a:bodyPr wrap="square" rtlCol="0">
            <a:spAutoFit/>
          </a:bodyPr>
          <a:lstStyle/>
          <a:p>
            <a:r>
              <a:rPr lang="en-US" dirty="0"/>
              <a:t>For example: 7/10 heads = 70% chance of heads</a:t>
            </a:r>
          </a:p>
          <a:p>
            <a:endParaRPr lang="en-US" dirty="0"/>
          </a:p>
          <a:p>
            <a:r>
              <a:rPr lang="en-US" dirty="0"/>
              <a:t>According to our distribution, if the coin is fair, 70% heads has a 1.30 ”likelihood”* of occurring</a:t>
            </a:r>
          </a:p>
        </p:txBody>
      </p:sp>
    </p:spTree>
    <p:extLst>
      <p:ext uri="{BB962C8B-B14F-4D97-AF65-F5344CB8AC3E}">
        <p14:creationId xmlns:p14="http://schemas.microsoft.com/office/powerpoint/2010/main" val="193217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600D3E-79BC-D5E7-B5A1-7E86C5F5FCD4}"/>
              </a:ext>
            </a:extLst>
          </p:cNvPr>
          <p:cNvPicPr>
            <a:picLocks noChangeAspect="1"/>
          </p:cNvPicPr>
          <p:nvPr/>
        </p:nvPicPr>
        <p:blipFill>
          <a:blip r:embed="rId2"/>
          <a:srcRect/>
          <a:stretch/>
        </p:blipFill>
        <p:spPr>
          <a:xfrm>
            <a:off x="6277626" y="2150976"/>
            <a:ext cx="5825115" cy="4381499"/>
          </a:xfrm>
          <a:prstGeom prst="rect">
            <a:avLst/>
          </a:prstGeom>
        </p:spPr>
      </p:pic>
      <p:sp>
        <p:nvSpPr>
          <p:cNvPr id="2" name="Title 1">
            <a:extLst>
              <a:ext uri="{FF2B5EF4-FFF2-40B4-BE49-F238E27FC236}">
                <a16:creationId xmlns:a16="http://schemas.microsoft.com/office/drawing/2014/main" id="{4583BC45-D776-00A7-A6E5-DD2069C2F26E}"/>
              </a:ext>
            </a:extLst>
          </p:cNvPr>
          <p:cNvSpPr>
            <a:spLocks noGrp="1"/>
          </p:cNvSpPr>
          <p:nvPr>
            <p:ph type="title"/>
          </p:nvPr>
        </p:nvSpPr>
        <p:spPr/>
        <p:txBody>
          <a:bodyPr/>
          <a:lstStyle/>
          <a:p>
            <a:r>
              <a:rPr lang="en-US" dirty="0"/>
              <a:t>MLE with coin flips</a:t>
            </a:r>
          </a:p>
        </p:txBody>
      </p:sp>
      <p:sp>
        <p:nvSpPr>
          <p:cNvPr id="3" name="Content Placeholder 2">
            <a:extLst>
              <a:ext uri="{FF2B5EF4-FFF2-40B4-BE49-F238E27FC236}">
                <a16:creationId xmlns:a16="http://schemas.microsoft.com/office/drawing/2014/main" id="{4523256A-1BCF-16DA-AC5F-69FECF659B84}"/>
              </a:ext>
            </a:extLst>
          </p:cNvPr>
          <p:cNvSpPr>
            <a:spLocks noGrp="1"/>
          </p:cNvSpPr>
          <p:nvPr>
            <p:ph idx="1"/>
          </p:nvPr>
        </p:nvSpPr>
        <p:spPr>
          <a:xfrm>
            <a:off x="838200" y="1825625"/>
            <a:ext cx="5879592" cy="650703"/>
          </a:xfrm>
        </p:spPr>
        <p:txBody>
          <a:bodyPr/>
          <a:lstStyle/>
          <a:p>
            <a:r>
              <a:rPr lang="en-US" dirty="0"/>
              <a:t>A basic example: 7 heads (of state)</a:t>
            </a:r>
          </a:p>
        </p:txBody>
      </p:sp>
      <p:grpSp>
        <p:nvGrpSpPr>
          <p:cNvPr id="61" name="Group 60">
            <a:extLst>
              <a:ext uri="{FF2B5EF4-FFF2-40B4-BE49-F238E27FC236}">
                <a16:creationId xmlns:a16="http://schemas.microsoft.com/office/drawing/2014/main" id="{4B62C7B6-CE7D-E888-2EBF-CADD3E9BADC5}"/>
              </a:ext>
            </a:extLst>
          </p:cNvPr>
          <p:cNvGrpSpPr/>
          <p:nvPr/>
        </p:nvGrpSpPr>
        <p:grpSpPr>
          <a:xfrm>
            <a:off x="0" y="2524358"/>
            <a:ext cx="5982866" cy="4196152"/>
            <a:chOff x="0" y="2524358"/>
            <a:chExt cx="5982866" cy="4196152"/>
          </a:xfrm>
        </p:grpSpPr>
        <p:grpSp>
          <p:nvGrpSpPr>
            <p:cNvPr id="59" name="Group 58">
              <a:extLst>
                <a:ext uri="{FF2B5EF4-FFF2-40B4-BE49-F238E27FC236}">
                  <a16:creationId xmlns:a16="http://schemas.microsoft.com/office/drawing/2014/main" id="{FB40C77A-1EFF-6D42-5F0F-4A6277F0DB68}"/>
                </a:ext>
              </a:extLst>
            </p:cNvPr>
            <p:cNvGrpSpPr/>
            <p:nvPr/>
          </p:nvGrpSpPr>
          <p:grpSpPr>
            <a:xfrm>
              <a:off x="730991" y="2524358"/>
              <a:ext cx="4520884" cy="1293223"/>
              <a:chOff x="1064827" y="2670662"/>
              <a:chExt cx="4520884" cy="1293223"/>
            </a:xfrm>
          </p:grpSpPr>
          <p:grpSp>
            <p:nvGrpSpPr>
              <p:cNvPr id="9" name="Group 8">
                <a:extLst>
                  <a:ext uri="{FF2B5EF4-FFF2-40B4-BE49-F238E27FC236}">
                    <a16:creationId xmlns:a16="http://schemas.microsoft.com/office/drawing/2014/main" id="{57DB1587-69DE-093F-9A87-536533AB9B8C}"/>
                  </a:ext>
                </a:extLst>
              </p:cNvPr>
              <p:cNvGrpSpPr/>
              <p:nvPr/>
            </p:nvGrpSpPr>
            <p:grpSpPr>
              <a:xfrm>
                <a:off x="2672126" y="2670662"/>
                <a:ext cx="1306285" cy="1293223"/>
                <a:chOff x="1996637" y="2534193"/>
                <a:chExt cx="1306285" cy="1293223"/>
              </a:xfrm>
            </p:grpSpPr>
            <p:sp>
              <p:nvSpPr>
                <p:cNvPr id="8" name="Oval 7">
                  <a:extLst>
                    <a:ext uri="{FF2B5EF4-FFF2-40B4-BE49-F238E27FC236}">
                      <a16:creationId xmlns:a16="http://schemas.microsoft.com/office/drawing/2014/main" id="{2742890E-946B-37F9-6AAE-ED138164B934}"/>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E8B50D4A-BB17-0E9A-1763-214128B89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4C221DDB-3F57-0611-4859-BB2C6144CEEA}"/>
                  </a:ext>
                </a:extLst>
              </p:cNvPr>
              <p:cNvGrpSpPr/>
              <p:nvPr/>
            </p:nvGrpSpPr>
            <p:grpSpPr>
              <a:xfrm>
                <a:off x="1064827" y="2670662"/>
                <a:ext cx="1306285" cy="1293223"/>
                <a:chOff x="1996637" y="2534193"/>
                <a:chExt cx="1306285" cy="1293223"/>
              </a:xfrm>
            </p:grpSpPr>
            <p:sp>
              <p:nvSpPr>
                <p:cNvPr id="14" name="Oval 13">
                  <a:extLst>
                    <a:ext uri="{FF2B5EF4-FFF2-40B4-BE49-F238E27FC236}">
                      <a16:creationId xmlns:a16="http://schemas.microsoft.com/office/drawing/2014/main" id="{165DCDCB-2A08-E0DA-5353-360116A7928F}"/>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3E133195-650C-F17A-82FB-92396BDC3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57B8ADB5-0FC6-24E0-EB2E-73DA490D3831}"/>
                  </a:ext>
                </a:extLst>
              </p:cNvPr>
              <p:cNvGrpSpPr/>
              <p:nvPr/>
            </p:nvGrpSpPr>
            <p:grpSpPr>
              <a:xfrm>
                <a:off x="4279426" y="2670662"/>
                <a:ext cx="1306285" cy="1293223"/>
                <a:chOff x="613954" y="2534195"/>
                <a:chExt cx="1306285" cy="1293223"/>
              </a:xfrm>
            </p:grpSpPr>
            <p:sp>
              <p:nvSpPr>
                <p:cNvPr id="40" name="Oval 39">
                  <a:extLst>
                    <a:ext uri="{FF2B5EF4-FFF2-40B4-BE49-F238E27FC236}">
                      <a16:creationId xmlns:a16="http://schemas.microsoft.com/office/drawing/2014/main" id="{EDFE776F-F572-C8B5-94C9-65CA99501112}"/>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upload.wikimedia.org/wikipedia/commons/e/ef/Mark_R...">
                  <a:extLst>
                    <a:ext uri="{FF2B5EF4-FFF2-40B4-BE49-F238E27FC236}">
                      <a16:creationId xmlns:a16="http://schemas.microsoft.com/office/drawing/2014/main" id="{BCF58BD4-E23C-93AC-8136-0CBCDCE314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8" name="Group 57">
              <a:extLst>
                <a:ext uri="{FF2B5EF4-FFF2-40B4-BE49-F238E27FC236}">
                  <a16:creationId xmlns:a16="http://schemas.microsoft.com/office/drawing/2014/main" id="{CD5CEBA5-3E8B-189B-AB6D-7E8B43F04788}"/>
                </a:ext>
              </a:extLst>
            </p:cNvPr>
            <p:cNvGrpSpPr/>
            <p:nvPr/>
          </p:nvGrpSpPr>
          <p:grpSpPr>
            <a:xfrm>
              <a:off x="730991" y="5405496"/>
              <a:ext cx="4520884" cy="1315014"/>
              <a:chOff x="1064827" y="5551800"/>
              <a:chExt cx="4520884" cy="1315014"/>
            </a:xfrm>
          </p:grpSpPr>
          <p:grpSp>
            <p:nvGrpSpPr>
              <p:cNvPr id="7" name="Group 6">
                <a:extLst>
                  <a:ext uri="{FF2B5EF4-FFF2-40B4-BE49-F238E27FC236}">
                    <a16:creationId xmlns:a16="http://schemas.microsoft.com/office/drawing/2014/main" id="{75E97CB3-D268-9618-757D-7BCD5438B644}"/>
                  </a:ext>
                </a:extLst>
              </p:cNvPr>
              <p:cNvGrpSpPr/>
              <p:nvPr/>
            </p:nvGrpSpPr>
            <p:grpSpPr>
              <a:xfrm>
                <a:off x="4279426" y="5573591"/>
                <a:ext cx="1306285" cy="1293223"/>
                <a:chOff x="613954" y="2534195"/>
                <a:chExt cx="1306285" cy="1293223"/>
              </a:xfrm>
            </p:grpSpPr>
            <p:sp>
              <p:nvSpPr>
                <p:cNvPr id="6" name="Oval 5">
                  <a:extLst>
                    <a:ext uri="{FF2B5EF4-FFF2-40B4-BE49-F238E27FC236}">
                      <a16:creationId xmlns:a16="http://schemas.microsoft.com/office/drawing/2014/main" id="{79EBB843-E292-9B5A-1E4F-C16FAEE2D3F4}"/>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upload.wikimedia.org/wikipedia/commons/e/ef/Mark_R...">
                  <a:extLst>
                    <a:ext uri="{FF2B5EF4-FFF2-40B4-BE49-F238E27FC236}">
                      <a16:creationId xmlns:a16="http://schemas.microsoft.com/office/drawing/2014/main" id="{28EDB945-7DFE-96FE-31B6-50A3E0EF65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0BE2AAD2-4A0D-6307-8B96-3F83499C4CA2}"/>
                  </a:ext>
                </a:extLst>
              </p:cNvPr>
              <p:cNvGrpSpPr/>
              <p:nvPr/>
            </p:nvGrpSpPr>
            <p:grpSpPr>
              <a:xfrm>
                <a:off x="2672127" y="5551800"/>
                <a:ext cx="1306285" cy="1293223"/>
                <a:chOff x="613954" y="2534195"/>
                <a:chExt cx="1306285" cy="1293223"/>
              </a:xfrm>
            </p:grpSpPr>
            <p:sp>
              <p:nvSpPr>
                <p:cNvPr id="43" name="Oval 42">
                  <a:extLst>
                    <a:ext uri="{FF2B5EF4-FFF2-40B4-BE49-F238E27FC236}">
                      <a16:creationId xmlns:a16="http://schemas.microsoft.com/office/drawing/2014/main" id="{1F3A03E9-CFBB-B67B-BD71-C34F3B0DB3E4}"/>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2" descr="upload.wikimedia.org/wikipedia/commons/e/ef/Mark_R...">
                  <a:extLst>
                    <a:ext uri="{FF2B5EF4-FFF2-40B4-BE49-F238E27FC236}">
                      <a16:creationId xmlns:a16="http://schemas.microsoft.com/office/drawing/2014/main" id="{BF9AF188-8F6E-00B6-4BFC-038FBEA38A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91335879-F0B5-BC15-9605-72383B45621B}"/>
                  </a:ext>
                </a:extLst>
              </p:cNvPr>
              <p:cNvGrpSpPr/>
              <p:nvPr/>
            </p:nvGrpSpPr>
            <p:grpSpPr>
              <a:xfrm>
                <a:off x="1064827" y="5565905"/>
                <a:ext cx="1306285" cy="1293223"/>
                <a:chOff x="613954" y="2534195"/>
                <a:chExt cx="1306285" cy="1293223"/>
              </a:xfrm>
            </p:grpSpPr>
            <p:sp>
              <p:nvSpPr>
                <p:cNvPr id="46" name="Oval 45">
                  <a:extLst>
                    <a:ext uri="{FF2B5EF4-FFF2-40B4-BE49-F238E27FC236}">
                      <a16:creationId xmlns:a16="http://schemas.microsoft.com/office/drawing/2014/main" id="{CF7B43B4-EE8D-C466-F986-38687EA8B13B}"/>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2" descr="upload.wikimedia.org/wikipedia/commons/e/ef/Mark_R...">
                  <a:extLst>
                    <a:ext uri="{FF2B5EF4-FFF2-40B4-BE49-F238E27FC236}">
                      <a16:creationId xmlns:a16="http://schemas.microsoft.com/office/drawing/2014/main" id="{71FEAA44-A445-9CEB-D717-E40326114A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7" name="Group 56">
              <a:extLst>
                <a:ext uri="{FF2B5EF4-FFF2-40B4-BE49-F238E27FC236}">
                  <a16:creationId xmlns:a16="http://schemas.microsoft.com/office/drawing/2014/main" id="{61A4E80E-6EB2-ACD6-6108-958F496AC59A}"/>
                </a:ext>
              </a:extLst>
            </p:cNvPr>
            <p:cNvGrpSpPr/>
            <p:nvPr/>
          </p:nvGrpSpPr>
          <p:grpSpPr>
            <a:xfrm>
              <a:off x="0" y="3939617"/>
              <a:ext cx="5982866" cy="1343843"/>
              <a:chOff x="259179" y="4186508"/>
              <a:chExt cx="5982866" cy="1343843"/>
            </a:xfrm>
          </p:grpSpPr>
          <p:grpSp>
            <p:nvGrpSpPr>
              <p:cNvPr id="10" name="Group 9">
                <a:extLst>
                  <a:ext uri="{FF2B5EF4-FFF2-40B4-BE49-F238E27FC236}">
                    <a16:creationId xmlns:a16="http://schemas.microsoft.com/office/drawing/2014/main" id="{83AB2693-4DF2-08D1-EC11-CEC1BDD3F6AE}"/>
                  </a:ext>
                </a:extLst>
              </p:cNvPr>
              <p:cNvGrpSpPr/>
              <p:nvPr/>
            </p:nvGrpSpPr>
            <p:grpSpPr>
              <a:xfrm>
                <a:off x="3376899" y="4219155"/>
                <a:ext cx="1306285" cy="1293223"/>
                <a:chOff x="1996637" y="2534193"/>
                <a:chExt cx="1306285" cy="1293223"/>
              </a:xfrm>
            </p:grpSpPr>
            <p:sp>
              <p:nvSpPr>
                <p:cNvPr id="11" name="Oval 10">
                  <a:extLst>
                    <a:ext uri="{FF2B5EF4-FFF2-40B4-BE49-F238E27FC236}">
                      <a16:creationId xmlns:a16="http://schemas.microsoft.com/office/drawing/2014/main" id="{44BE8FED-4B6E-7709-E4A9-C3FE105C3457}"/>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E6542A9C-CECE-85B6-046F-54860337F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095E2A8A-1B69-12D6-A680-5A4D080B14BA}"/>
                  </a:ext>
                </a:extLst>
              </p:cNvPr>
              <p:cNvGrpSpPr/>
              <p:nvPr/>
            </p:nvGrpSpPr>
            <p:grpSpPr>
              <a:xfrm>
                <a:off x="1818039" y="4237128"/>
                <a:ext cx="1306285" cy="1293223"/>
                <a:chOff x="613954" y="2534195"/>
                <a:chExt cx="1306285" cy="1293223"/>
              </a:xfrm>
            </p:grpSpPr>
            <p:sp>
              <p:nvSpPr>
                <p:cNvPr id="49" name="Oval 48">
                  <a:extLst>
                    <a:ext uri="{FF2B5EF4-FFF2-40B4-BE49-F238E27FC236}">
                      <a16:creationId xmlns:a16="http://schemas.microsoft.com/office/drawing/2014/main" id="{832AF6F4-9238-82D5-EAFC-53203892BE29}"/>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2" descr="upload.wikimedia.org/wikipedia/commons/e/ef/Mark_R...">
                  <a:extLst>
                    <a:ext uri="{FF2B5EF4-FFF2-40B4-BE49-F238E27FC236}">
                      <a16:creationId xmlns:a16="http://schemas.microsoft.com/office/drawing/2014/main" id="{281F4429-B798-98C6-E847-DDD68B575E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2939E6BA-FFF4-C3E2-5F6F-6C13F3CD2F41}"/>
                  </a:ext>
                </a:extLst>
              </p:cNvPr>
              <p:cNvGrpSpPr/>
              <p:nvPr/>
            </p:nvGrpSpPr>
            <p:grpSpPr>
              <a:xfrm>
                <a:off x="259179" y="4186508"/>
                <a:ext cx="1306285" cy="1293223"/>
                <a:chOff x="613954" y="2534195"/>
                <a:chExt cx="1306285" cy="1293223"/>
              </a:xfrm>
            </p:grpSpPr>
            <p:sp>
              <p:nvSpPr>
                <p:cNvPr id="52" name="Oval 51">
                  <a:extLst>
                    <a:ext uri="{FF2B5EF4-FFF2-40B4-BE49-F238E27FC236}">
                      <a16:creationId xmlns:a16="http://schemas.microsoft.com/office/drawing/2014/main" id="{CD254D34-E924-0DFC-EE53-765C7C8F27DD}"/>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 descr="upload.wikimedia.org/wikipedia/commons/e/ef/Mark_R...">
                  <a:extLst>
                    <a:ext uri="{FF2B5EF4-FFF2-40B4-BE49-F238E27FC236}">
                      <a16:creationId xmlns:a16="http://schemas.microsoft.com/office/drawing/2014/main" id="{6A01842F-94A8-04D5-915D-D9D0F5DD4E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3BE957BF-C8F9-35A8-D44A-1219AB4B2AF9}"/>
                  </a:ext>
                </a:extLst>
              </p:cNvPr>
              <p:cNvGrpSpPr/>
              <p:nvPr/>
            </p:nvGrpSpPr>
            <p:grpSpPr>
              <a:xfrm>
                <a:off x="4935760" y="4186508"/>
                <a:ext cx="1306285" cy="1293223"/>
                <a:chOff x="613954" y="2534195"/>
                <a:chExt cx="1306285" cy="1293223"/>
              </a:xfrm>
            </p:grpSpPr>
            <p:sp>
              <p:nvSpPr>
                <p:cNvPr id="55" name="Oval 54">
                  <a:extLst>
                    <a:ext uri="{FF2B5EF4-FFF2-40B4-BE49-F238E27FC236}">
                      <a16:creationId xmlns:a16="http://schemas.microsoft.com/office/drawing/2014/main" id="{35A4CE37-84CC-80C6-27F7-8766E481C545}"/>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descr="upload.wikimedia.org/wikipedia/commons/e/ef/Mark_R...">
                  <a:extLst>
                    <a:ext uri="{FF2B5EF4-FFF2-40B4-BE49-F238E27FC236}">
                      <a16:creationId xmlns:a16="http://schemas.microsoft.com/office/drawing/2014/main" id="{658BADB6-09F5-36D1-420B-EA49484B16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6" name="TextBox 15">
            <a:extLst>
              <a:ext uri="{FF2B5EF4-FFF2-40B4-BE49-F238E27FC236}">
                <a16:creationId xmlns:a16="http://schemas.microsoft.com/office/drawing/2014/main" id="{39E13FDE-AD99-703D-7A16-52EF258CD3E4}"/>
              </a:ext>
            </a:extLst>
          </p:cNvPr>
          <p:cNvSpPr txBox="1"/>
          <p:nvPr/>
        </p:nvSpPr>
        <p:spPr>
          <a:xfrm>
            <a:off x="7278625" y="1434303"/>
            <a:ext cx="4681728" cy="369332"/>
          </a:xfrm>
          <a:prstGeom prst="rect">
            <a:avLst/>
          </a:prstGeom>
          <a:noFill/>
        </p:spPr>
        <p:txBody>
          <a:bodyPr wrap="square" rtlCol="0">
            <a:spAutoFit/>
          </a:bodyPr>
          <a:lstStyle/>
          <a:p>
            <a:r>
              <a:rPr lang="en-US" dirty="0"/>
              <a:t>But what if we assume the coin </a:t>
            </a:r>
            <a:r>
              <a:rPr lang="en-US" i="1" dirty="0"/>
              <a:t>isn’t </a:t>
            </a:r>
            <a:r>
              <a:rPr lang="en-US" dirty="0"/>
              <a:t>fair?</a:t>
            </a:r>
          </a:p>
        </p:txBody>
      </p:sp>
    </p:spTree>
    <p:extLst>
      <p:ext uri="{BB962C8B-B14F-4D97-AF65-F5344CB8AC3E}">
        <p14:creationId xmlns:p14="http://schemas.microsoft.com/office/powerpoint/2010/main" val="200377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600D3E-79BC-D5E7-B5A1-7E86C5F5FCD4}"/>
              </a:ext>
            </a:extLst>
          </p:cNvPr>
          <p:cNvPicPr>
            <a:picLocks noChangeAspect="1"/>
          </p:cNvPicPr>
          <p:nvPr/>
        </p:nvPicPr>
        <p:blipFill>
          <a:blip r:embed="rId2"/>
          <a:srcRect/>
          <a:stretch/>
        </p:blipFill>
        <p:spPr>
          <a:xfrm>
            <a:off x="6277626" y="2150976"/>
            <a:ext cx="5825114" cy="4381499"/>
          </a:xfrm>
          <a:prstGeom prst="rect">
            <a:avLst/>
          </a:prstGeom>
        </p:spPr>
      </p:pic>
      <p:sp>
        <p:nvSpPr>
          <p:cNvPr id="2" name="Title 1">
            <a:extLst>
              <a:ext uri="{FF2B5EF4-FFF2-40B4-BE49-F238E27FC236}">
                <a16:creationId xmlns:a16="http://schemas.microsoft.com/office/drawing/2014/main" id="{4583BC45-D776-00A7-A6E5-DD2069C2F26E}"/>
              </a:ext>
            </a:extLst>
          </p:cNvPr>
          <p:cNvSpPr>
            <a:spLocks noGrp="1"/>
          </p:cNvSpPr>
          <p:nvPr>
            <p:ph type="title"/>
          </p:nvPr>
        </p:nvSpPr>
        <p:spPr/>
        <p:txBody>
          <a:bodyPr/>
          <a:lstStyle/>
          <a:p>
            <a:r>
              <a:rPr lang="en-US" dirty="0"/>
              <a:t>MLE with coin flips</a:t>
            </a:r>
          </a:p>
        </p:txBody>
      </p:sp>
      <p:sp>
        <p:nvSpPr>
          <p:cNvPr id="3" name="Content Placeholder 2">
            <a:extLst>
              <a:ext uri="{FF2B5EF4-FFF2-40B4-BE49-F238E27FC236}">
                <a16:creationId xmlns:a16="http://schemas.microsoft.com/office/drawing/2014/main" id="{4523256A-1BCF-16DA-AC5F-69FECF659B84}"/>
              </a:ext>
            </a:extLst>
          </p:cNvPr>
          <p:cNvSpPr>
            <a:spLocks noGrp="1"/>
          </p:cNvSpPr>
          <p:nvPr>
            <p:ph idx="1"/>
          </p:nvPr>
        </p:nvSpPr>
        <p:spPr>
          <a:xfrm>
            <a:off x="838200" y="1825625"/>
            <a:ext cx="5879592" cy="650703"/>
          </a:xfrm>
        </p:spPr>
        <p:txBody>
          <a:bodyPr/>
          <a:lstStyle/>
          <a:p>
            <a:r>
              <a:rPr lang="en-US" dirty="0"/>
              <a:t>A basic example: 7 heads (of state)</a:t>
            </a:r>
          </a:p>
        </p:txBody>
      </p:sp>
      <p:grpSp>
        <p:nvGrpSpPr>
          <p:cNvPr id="61" name="Group 60">
            <a:extLst>
              <a:ext uri="{FF2B5EF4-FFF2-40B4-BE49-F238E27FC236}">
                <a16:creationId xmlns:a16="http://schemas.microsoft.com/office/drawing/2014/main" id="{4B62C7B6-CE7D-E888-2EBF-CADD3E9BADC5}"/>
              </a:ext>
            </a:extLst>
          </p:cNvPr>
          <p:cNvGrpSpPr/>
          <p:nvPr/>
        </p:nvGrpSpPr>
        <p:grpSpPr>
          <a:xfrm>
            <a:off x="0" y="2524358"/>
            <a:ext cx="5982866" cy="4196152"/>
            <a:chOff x="0" y="2524358"/>
            <a:chExt cx="5982866" cy="4196152"/>
          </a:xfrm>
        </p:grpSpPr>
        <p:grpSp>
          <p:nvGrpSpPr>
            <p:cNvPr id="59" name="Group 58">
              <a:extLst>
                <a:ext uri="{FF2B5EF4-FFF2-40B4-BE49-F238E27FC236}">
                  <a16:creationId xmlns:a16="http://schemas.microsoft.com/office/drawing/2014/main" id="{FB40C77A-1EFF-6D42-5F0F-4A6277F0DB68}"/>
                </a:ext>
              </a:extLst>
            </p:cNvPr>
            <p:cNvGrpSpPr/>
            <p:nvPr/>
          </p:nvGrpSpPr>
          <p:grpSpPr>
            <a:xfrm>
              <a:off x="730991" y="2524358"/>
              <a:ext cx="4520884" cy="1293223"/>
              <a:chOff x="1064827" y="2670662"/>
              <a:chExt cx="4520884" cy="1293223"/>
            </a:xfrm>
          </p:grpSpPr>
          <p:grpSp>
            <p:nvGrpSpPr>
              <p:cNvPr id="9" name="Group 8">
                <a:extLst>
                  <a:ext uri="{FF2B5EF4-FFF2-40B4-BE49-F238E27FC236}">
                    <a16:creationId xmlns:a16="http://schemas.microsoft.com/office/drawing/2014/main" id="{57DB1587-69DE-093F-9A87-536533AB9B8C}"/>
                  </a:ext>
                </a:extLst>
              </p:cNvPr>
              <p:cNvGrpSpPr/>
              <p:nvPr/>
            </p:nvGrpSpPr>
            <p:grpSpPr>
              <a:xfrm>
                <a:off x="2672126" y="2670662"/>
                <a:ext cx="1306285" cy="1293223"/>
                <a:chOff x="1996637" y="2534193"/>
                <a:chExt cx="1306285" cy="1293223"/>
              </a:xfrm>
            </p:grpSpPr>
            <p:sp>
              <p:nvSpPr>
                <p:cNvPr id="8" name="Oval 7">
                  <a:extLst>
                    <a:ext uri="{FF2B5EF4-FFF2-40B4-BE49-F238E27FC236}">
                      <a16:creationId xmlns:a16="http://schemas.microsoft.com/office/drawing/2014/main" id="{2742890E-946B-37F9-6AAE-ED138164B934}"/>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E8B50D4A-BB17-0E9A-1763-214128B89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4C221DDB-3F57-0611-4859-BB2C6144CEEA}"/>
                  </a:ext>
                </a:extLst>
              </p:cNvPr>
              <p:cNvGrpSpPr/>
              <p:nvPr/>
            </p:nvGrpSpPr>
            <p:grpSpPr>
              <a:xfrm>
                <a:off x="1064827" y="2670662"/>
                <a:ext cx="1306285" cy="1293223"/>
                <a:chOff x="1996637" y="2534193"/>
                <a:chExt cx="1306285" cy="1293223"/>
              </a:xfrm>
            </p:grpSpPr>
            <p:sp>
              <p:nvSpPr>
                <p:cNvPr id="14" name="Oval 13">
                  <a:extLst>
                    <a:ext uri="{FF2B5EF4-FFF2-40B4-BE49-F238E27FC236}">
                      <a16:creationId xmlns:a16="http://schemas.microsoft.com/office/drawing/2014/main" id="{165DCDCB-2A08-E0DA-5353-360116A7928F}"/>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3E133195-650C-F17A-82FB-92396BDC3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57B8ADB5-0FC6-24E0-EB2E-73DA490D3831}"/>
                  </a:ext>
                </a:extLst>
              </p:cNvPr>
              <p:cNvGrpSpPr/>
              <p:nvPr/>
            </p:nvGrpSpPr>
            <p:grpSpPr>
              <a:xfrm>
                <a:off x="4279426" y="2670662"/>
                <a:ext cx="1306285" cy="1293223"/>
                <a:chOff x="613954" y="2534195"/>
                <a:chExt cx="1306285" cy="1293223"/>
              </a:xfrm>
            </p:grpSpPr>
            <p:sp>
              <p:nvSpPr>
                <p:cNvPr id="40" name="Oval 39">
                  <a:extLst>
                    <a:ext uri="{FF2B5EF4-FFF2-40B4-BE49-F238E27FC236}">
                      <a16:creationId xmlns:a16="http://schemas.microsoft.com/office/drawing/2014/main" id="{EDFE776F-F572-C8B5-94C9-65CA99501112}"/>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upload.wikimedia.org/wikipedia/commons/e/ef/Mark_R...">
                  <a:extLst>
                    <a:ext uri="{FF2B5EF4-FFF2-40B4-BE49-F238E27FC236}">
                      <a16:creationId xmlns:a16="http://schemas.microsoft.com/office/drawing/2014/main" id="{BCF58BD4-E23C-93AC-8136-0CBCDCE314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8" name="Group 57">
              <a:extLst>
                <a:ext uri="{FF2B5EF4-FFF2-40B4-BE49-F238E27FC236}">
                  <a16:creationId xmlns:a16="http://schemas.microsoft.com/office/drawing/2014/main" id="{CD5CEBA5-3E8B-189B-AB6D-7E8B43F04788}"/>
                </a:ext>
              </a:extLst>
            </p:cNvPr>
            <p:cNvGrpSpPr/>
            <p:nvPr/>
          </p:nvGrpSpPr>
          <p:grpSpPr>
            <a:xfrm>
              <a:off x="730991" y="5405496"/>
              <a:ext cx="4520884" cy="1315014"/>
              <a:chOff x="1064827" y="5551800"/>
              <a:chExt cx="4520884" cy="1315014"/>
            </a:xfrm>
          </p:grpSpPr>
          <p:grpSp>
            <p:nvGrpSpPr>
              <p:cNvPr id="7" name="Group 6">
                <a:extLst>
                  <a:ext uri="{FF2B5EF4-FFF2-40B4-BE49-F238E27FC236}">
                    <a16:creationId xmlns:a16="http://schemas.microsoft.com/office/drawing/2014/main" id="{75E97CB3-D268-9618-757D-7BCD5438B644}"/>
                  </a:ext>
                </a:extLst>
              </p:cNvPr>
              <p:cNvGrpSpPr/>
              <p:nvPr/>
            </p:nvGrpSpPr>
            <p:grpSpPr>
              <a:xfrm>
                <a:off x="4279426" y="5573591"/>
                <a:ext cx="1306285" cy="1293223"/>
                <a:chOff x="613954" y="2534195"/>
                <a:chExt cx="1306285" cy="1293223"/>
              </a:xfrm>
            </p:grpSpPr>
            <p:sp>
              <p:nvSpPr>
                <p:cNvPr id="6" name="Oval 5">
                  <a:extLst>
                    <a:ext uri="{FF2B5EF4-FFF2-40B4-BE49-F238E27FC236}">
                      <a16:creationId xmlns:a16="http://schemas.microsoft.com/office/drawing/2014/main" id="{79EBB843-E292-9B5A-1E4F-C16FAEE2D3F4}"/>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upload.wikimedia.org/wikipedia/commons/e/ef/Mark_R...">
                  <a:extLst>
                    <a:ext uri="{FF2B5EF4-FFF2-40B4-BE49-F238E27FC236}">
                      <a16:creationId xmlns:a16="http://schemas.microsoft.com/office/drawing/2014/main" id="{28EDB945-7DFE-96FE-31B6-50A3E0EF65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0BE2AAD2-4A0D-6307-8B96-3F83499C4CA2}"/>
                  </a:ext>
                </a:extLst>
              </p:cNvPr>
              <p:cNvGrpSpPr/>
              <p:nvPr/>
            </p:nvGrpSpPr>
            <p:grpSpPr>
              <a:xfrm>
                <a:off x="2672127" y="5551800"/>
                <a:ext cx="1306285" cy="1293223"/>
                <a:chOff x="613954" y="2534195"/>
                <a:chExt cx="1306285" cy="1293223"/>
              </a:xfrm>
            </p:grpSpPr>
            <p:sp>
              <p:nvSpPr>
                <p:cNvPr id="43" name="Oval 42">
                  <a:extLst>
                    <a:ext uri="{FF2B5EF4-FFF2-40B4-BE49-F238E27FC236}">
                      <a16:creationId xmlns:a16="http://schemas.microsoft.com/office/drawing/2014/main" id="{1F3A03E9-CFBB-B67B-BD71-C34F3B0DB3E4}"/>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2" descr="upload.wikimedia.org/wikipedia/commons/e/ef/Mark_R...">
                  <a:extLst>
                    <a:ext uri="{FF2B5EF4-FFF2-40B4-BE49-F238E27FC236}">
                      <a16:creationId xmlns:a16="http://schemas.microsoft.com/office/drawing/2014/main" id="{BF9AF188-8F6E-00B6-4BFC-038FBEA38A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91335879-F0B5-BC15-9605-72383B45621B}"/>
                  </a:ext>
                </a:extLst>
              </p:cNvPr>
              <p:cNvGrpSpPr/>
              <p:nvPr/>
            </p:nvGrpSpPr>
            <p:grpSpPr>
              <a:xfrm>
                <a:off x="1064827" y="5565905"/>
                <a:ext cx="1306285" cy="1293223"/>
                <a:chOff x="613954" y="2534195"/>
                <a:chExt cx="1306285" cy="1293223"/>
              </a:xfrm>
            </p:grpSpPr>
            <p:sp>
              <p:nvSpPr>
                <p:cNvPr id="46" name="Oval 45">
                  <a:extLst>
                    <a:ext uri="{FF2B5EF4-FFF2-40B4-BE49-F238E27FC236}">
                      <a16:creationId xmlns:a16="http://schemas.microsoft.com/office/drawing/2014/main" id="{CF7B43B4-EE8D-C466-F986-38687EA8B13B}"/>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2" descr="upload.wikimedia.org/wikipedia/commons/e/ef/Mark_R...">
                  <a:extLst>
                    <a:ext uri="{FF2B5EF4-FFF2-40B4-BE49-F238E27FC236}">
                      <a16:creationId xmlns:a16="http://schemas.microsoft.com/office/drawing/2014/main" id="{71FEAA44-A445-9CEB-D717-E40326114A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7" name="Group 56">
              <a:extLst>
                <a:ext uri="{FF2B5EF4-FFF2-40B4-BE49-F238E27FC236}">
                  <a16:creationId xmlns:a16="http://schemas.microsoft.com/office/drawing/2014/main" id="{61A4E80E-6EB2-ACD6-6108-958F496AC59A}"/>
                </a:ext>
              </a:extLst>
            </p:cNvPr>
            <p:cNvGrpSpPr/>
            <p:nvPr/>
          </p:nvGrpSpPr>
          <p:grpSpPr>
            <a:xfrm>
              <a:off x="0" y="3939617"/>
              <a:ext cx="5982866" cy="1343843"/>
              <a:chOff x="259179" y="4186508"/>
              <a:chExt cx="5982866" cy="1343843"/>
            </a:xfrm>
          </p:grpSpPr>
          <p:grpSp>
            <p:nvGrpSpPr>
              <p:cNvPr id="10" name="Group 9">
                <a:extLst>
                  <a:ext uri="{FF2B5EF4-FFF2-40B4-BE49-F238E27FC236}">
                    <a16:creationId xmlns:a16="http://schemas.microsoft.com/office/drawing/2014/main" id="{83AB2693-4DF2-08D1-EC11-CEC1BDD3F6AE}"/>
                  </a:ext>
                </a:extLst>
              </p:cNvPr>
              <p:cNvGrpSpPr/>
              <p:nvPr/>
            </p:nvGrpSpPr>
            <p:grpSpPr>
              <a:xfrm>
                <a:off x="3376899" y="4219155"/>
                <a:ext cx="1306285" cy="1293223"/>
                <a:chOff x="1996637" y="2534193"/>
                <a:chExt cx="1306285" cy="1293223"/>
              </a:xfrm>
            </p:grpSpPr>
            <p:sp>
              <p:nvSpPr>
                <p:cNvPr id="11" name="Oval 10">
                  <a:extLst>
                    <a:ext uri="{FF2B5EF4-FFF2-40B4-BE49-F238E27FC236}">
                      <a16:creationId xmlns:a16="http://schemas.microsoft.com/office/drawing/2014/main" id="{44BE8FED-4B6E-7709-E4A9-C3FE105C3457}"/>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E6542A9C-CECE-85B6-046F-54860337F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095E2A8A-1B69-12D6-A680-5A4D080B14BA}"/>
                  </a:ext>
                </a:extLst>
              </p:cNvPr>
              <p:cNvGrpSpPr/>
              <p:nvPr/>
            </p:nvGrpSpPr>
            <p:grpSpPr>
              <a:xfrm>
                <a:off x="1818039" y="4237128"/>
                <a:ext cx="1306285" cy="1293223"/>
                <a:chOff x="613954" y="2534195"/>
                <a:chExt cx="1306285" cy="1293223"/>
              </a:xfrm>
            </p:grpSpPr>
            <p:sp>
              <p:nvSpPr>
                <p:cNvPr id="49" name="Oval 48">
                  <a:extLst>
                    <a:ext uri="{FF2B5EF4-FFF2-40B4-BE49-F238E27FC236}">
                      <a16:creationId xmlns:a16="http://schemas.microsoft.com/office/drawing/2014/main" id="{832AF6F4-9238-82D5-EAFC-53203892BE29}"/>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2" descr="upload.wikimedia.org/wikipedia/commons/e/ef/Mark_R...">
                  <a:extLst>
                    <a:ext uri="{FF2B5EF4-FFF2-40B4-BE49-F238E27FC236}">
                      <a16:creationId xmlns:a16="http://schemas.microsoft.com/office/drawing/2014/main" id="{281F4429-B798-98C6-E847-DDD68B575E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2939E6BA-FFF4-C3E2-5F6F-6C13F3CD2F41}"/>
                  </a:ext>
                </a:extLst>
              </p:cNvPr>
              <p:cNvGrpSpPr/>
              <p:nvPr/>
            </p:nvGrpSpPr>
            <p:grpSpPr>
              <a:xfrm>
                <a:off x="259179" y="4186508"/>
                <a:ext cx="1306285" cy="1293223"/>
                <a:chOff x="613954" y="2534195"/>
                <a:chExt cx="1306285" cy="1293223"/>
              </a:xfrm>
            </p:grpSpPr>
            <p:sp>
              <p:nvSpPr>
                <p:cNvPr id="52" name="Oval 51">
                  <a:extLst>
                    <a:ext uri="{FF2B5EF4-FFF2-40B4-BE49-F238E27FC236}">
                      <a16:creationId xmlns:a16="http://schemas.microsoft.com/office/drawing/2014/main" id="{CD254D34-E924-0DFC-EE53-765C7C8F27DD}"/>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 descr="upload.wikimedia.org/wikipedia/commons/e/ef/Mark_R...">
                  <a:extLst>
                    <a:ext uri="{FF2B5EF4-FFF2-40B4-BE49-F238E27FC236}">
                      <a16:creationId xmlns:a16="http://schemas.microsoft.com/office/drawing/2014/main" id="{6A01842F-94A8-04D5-915D-D9D0F5DD4E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3BE957BF-C8F9-35A8-D44A-1219AB4B2AF9}"/>
                  </a:ext>
                </a:extLst>
              </p:cNvPr>
              <p:cNvGrpSpPr/>
              <p:nvPr/>
            </p:nvGrpSpPr>
            <p:grpSpPr>
              <a:xfrm>
                <a:off x="4935760" y="4186508"/>
                <a:ext cx="1306285" cy="1293223"/>
                <a:chOff x="613954" y="2534195"/>
                <a:chExt cx="1306285" cy="1293223"/>
              </a:xfrm>
            </p:grpSpPr>
            <p:sp>
              <p:nvSpPr>
                <p:cNvPr id="55" name="Oval 54">
                  <a:extLst>
                    <a:ext uri="{FF2B5EF4-FFF2-40B4-BE49-F238E27FC236}">
                      <a16:creationId xmlns:a16="http://schemas.microsoft.com/office/drawing/2014/main" id="{35A4CE37-84CC-80C6-27F7-8766E481C545}"/>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descr="upload.wikimedia.org/wikipedia/commons/e/ef/Mark_R...">
                  <a:extLst>
                    <a:ext uri="{FF2B5EF4-FFF2-40B4-BE49-F238E27FC236}">
                      <a16:creationId xmlns:a16="http://schemas.microsoft.com/office/drawing/2014/main" id="{658BADB6-09F5-36D1-420B-EA49484B16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6" name="TextBox 15">
            <a:extLst>
              <a:ext uri="{FF2B5EF4-FFF2-40B4-BE49-F238E27FC236}">
                <a16:creationId xmlns:a16="http://schemas.microsoft.com/office/drawing/2014/main" id="{39E13FDE-AD99-703D-7A16-52EF258CD3E4}"/>
              </a:ext>
            </a:extLst>
          </p:cNvPr>
          <p:cNvSpPr txBox="1"/>
          <p:nvPr/>
        </p:nvSpPr>
        <p:spPr>
          <a:xfrm>
            <a:off x="7266433" y="1111825"/>
            <a:ext cx="4681728" cy="646331"/>
          </a:xfrm>
          <a:prstGeom prst="rect">
            <a:avLst/>
          </a:prstGeom>
          <a:noFill/>
        </p:spPr>
        <p:txBody>
          <a:bodyPr wrap="square" rtlCol="0">
            <a:spAutoFit/>
          </a:bodyPr>
          <a:lstStyle/>
          <a:p>
            <a:r>
              <a:rPr lang="en-US" dirty="0"/>
              <a:t>If we do so, then the “likelihood” of observing 7/10 heads increases to 2.12!</a:t>
            </a:r>
          </a:p>
        </p:txBody>
      </p:sp>
    </p:spTree>
    <p:extLst>
      <p:ext uri="{BB962C8B-B14F-4D97-AF65-F5344CB8AC3E}">
        <p14:creationId xmlns:p14="http://schemas.microsoft.com/office/powerpoint/2010/main" val="79622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600D3E-79BC-D5E7-B5A1-7E86C5F5FCD4}"/>
              </a:ext>
            </a:extLst>
          </p:cNvPr>
          <p:cNvPicPr>
            <a:picLocks noChangeAspect="1"/>
          </p:cNvPicPr>
          <p:nvPr/>
        </p:nvPicPr>
        <p:blipFill>
          <a:blip r:embed="rId2"/>
          <a:srcRect/>
          <a:stretch/>
        </p:blipFill>
        <p:spPr>
          <a:xfrm>
            <a:off x="0" y="2190923"/>
            <a:ext cx="5825114" cy="4381498"/>
          </a:xfrm>
          <a:prstGeom prst="rect">
            <a:avLst/>
          </a:prstGeom>
        </p:spPr>
      </p:pic>
      <p:sp>
        <p:nvSpPr>
          <p:cNvPr id="2" name="Title 1">
            <a:extLst>
              <a:ext uri="{FF2B5EF4-FFF2-40B4-BE49-F238E27FC236}">
                <a16:creationId xmlns:a16="http://schemas.microsoft.com/office/drawing/2014/main" id="{4583BC45-D776-00A7-A6E5-DD2069C2F26E}"/>
              </a:ext>
            </a:extLst>
          </p:cNvPr>
          <p:cNvSpPr>
            <a:spLocks noGrp="1"/>
          </p:cNvSpPr>
          <p:nvPr>
            <p:ph type="title"/>
          </p:nvPr>
        </p:nvSpPr>
        <p:spPr/>
        <p:txBody>
          <a:bodyPr/>
          <a:lstStyle/>
          <a:p>
            <a:r>
              <a:rPr lang="en-US" dirty="0"/>
              <a:t>MLE with coin flips</a:t>
            </a:r>
          </a:p>
        </p:txBody>
      </p:sp>
      <p:sp>
        <p:nvSpPr>
          <p:cNvPr id="3" name="Content Placeholder 2">
            <a:extLst>
              <a:ext uri="{FF2B5EF4-FFF2-40B4-BE49-F238E27FC236}">
                <a16:creationId xmlns:a16="http://schemas.microsoft.com/office/drawing/2014/main" id="{4523256A-1BCF-16DA-AC5F-69FECF659B84}"/>
              </a:ext>
            </a:extLst>
          </p:cNvPr>
          <p:cNvSpPr>
            <a:spLocks noGrp="1"/>
          </p:cNvSpPr>
          <p:nvPr>
            <p:ph idx="1"/>
          </p:nvPr>
        </p:nvSpPr>
        <p:spPr>
          <a:xfrm>
            <a:off x="838200" y="1825625"/>
            <a:ext cx="5879592" cy="650703"/>
          </a:xfrm>
        </p:spPr>
        <p:txBody>
          <a:bodyPr/>
          <a:lstStyle/>
          <a:p>
            <a:r>
              <a:rPr lang="en-US" dirty="0"/>
              <a:t>A basic example: 7 heads (of state)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9E13FDE-AD99-703D-7A16-52EF258CD3E4}"/>
                  </a:ext>
                </a:extLst>
              </p:cNvPr>
              <p:cNvSpPr txBox="1"/>
              <p:nvPr/>
            </p:nvSpPr>
            <p:spPr>
              <a:xfrm>
                <a:off x="6672072" y="2611265"/>
                <a:ext cx="4681728" cy="2862322"/>
              </a:xfrm>
              <a:prstGeom prst="rect">
                <a:avLst/>
              </a:prstGeom>
              <a:noFill/>
            </p:spPr>
            <p:txBody>
              <a:bodyPr wrap="square" rtlCol="0">
                <a:spAutoFit/>
              </a:bodyPr>
              <a:lstStyle/>
              <a:p>
                <a:r>
                  <a:rPr lang="en-US" dirty="0"/>
                  <a:t>Assuming that the </a:t>
                </a:r>
                <a:r>
                  <a:rPr lang="en-US" b="1" dirty="0"/>
                  <a:t>true </a:t>
                </a:r>
                <a:r>
                  <a:rPr lang="en-US" dirty="0"/>
                  <a:t>distribution is </a:t>
                </a:r>
                <a14:m>
                  <m:oMath xmlns:m="http://schemas.openxmlformats.org/officeDocument/2006/math">
                    <m:r>
                      <a:rPr lang="en-CA" b="0" i="1" smtClean="0">
                        <a:latin typeface="Cambria Math" panose="02040503050406030204" pitchFamily="18" charset="0"/>
                      </a:rPr>
                      <m:t>𝐵𝑒𝑡𝑎</m:t>
                    </m:r>
                    <m:d>
                      <m:dPr>
                        <m:ctrlPr>
                          <a:rPr lang="en-CA" b="0" i="1" smtClean="0">
                            <a:latin typeface="Cambria Math" panose="02040503050406030204" pitchFamily="18" charset="0"/>
                          </a:rPr>
                        </m:ctrlPr>
                      </m:dPr>
                      <m:e>
                        <m:r>
                          <a:rPr lang="en-CA" b="0" i="1" smtClean="0">
                            <a:latin typeface="Cambria Math" panose="02040503050406030204" pitchFamily="18" charset="0"/>
                          </a:rPr>
                          <m:t>4,4</m:t>
                        </m:r>
                      </m:e>
                    </m:d>
                  </m:oMath>
                </a14:m>
                <a:r>
                  <a:rPr lang="en-US" dirty="0"/>
                  <a:t> (where 4,4 refer to </a:t>
                </a:r>
                <a:r>
                  <a:rPr lang="en-US" dirty="0" err="1"/>
                  <a:t>a,b</a:t>
                </a:r>
                <a:r>
                  <a:rPr lang="en-US" dirty="0"/>
                  <a:t>, which are parameters of the beta distribution), our data (7/10) heads has a “likelihood” of 1.30</a:t>
                </a:r>
              </a:p>
              <a:p>
                <a:endParaRPr lang="en-US" dirty="0"/>
              </a:p>
              <a:p>
                <a:r>
                  <a:rPr lang="en-US" dirty="0"/>
                  <a:t>Assuming instead that </a:t>
                </a:r>
                <a14:m>
                  <m:oMath xmlns:m="http://schemas.openxmlformats.org/officeDocument/2006/math">
                    <m:r>
                      <a:rPr lang="en-CA" b="0" i="1" smtClean="0">
                        <a:latin typeface="Cambria Math" panose="02040503050406030204" pitchFamily="18" charset="0"/>
                      </a:rPr>
                      <m:t>𝑎</m:t>
                    </m:r>
                    <m:r>
                      <a:rPr lang="en-CA" b="0" i="1" smtClean="0">
                        <a:latin typeface="Cambria Math" panose="02040503050406030204" pitchFamily="18" charset="0"/>
                      </a:rPr>
                      <m:t>=6</m:t>
                    </m:r>
                  </m:oMath>
                </a14:m>
                <a:r>
                  <a:rPr lang="en-US" dirty="0"/>
                  <a:t> and </a:t>
                </a:r>
                <a14:m>
                  <m:oMath xmlns:m="http://schemas.openxmlformats.org/officeDocument/2006/math">
                    <m:r>
                      <a:rPr lang="en-CA" b="0" i="1" smtClean="0">
                        <a:latin typeface="Cambria Math" panose="02040503050406030204" pitchFamily="18" charset="0"/>
                      </a:rPr>
                      <m:t>𝑏</m:t>
                    </m:r>
                    <m:r>
                      <a:rPr lang="en-CA" b="0" i="1" smtClean="0">
                        <a:latin typeface="Cambria Math" panose="02040503050406030204" pitchFamily="18" charset="0"/>
                      </a:rPr>
                      <m:t>=2</m:t>
                    </m:r>
                  </m:oMath>
                </a14:m>
                <a:r>
                  <a:rPr lang="en-US" dirty="0"/>
                  <a:t>, the ”likelihood” of our data is 2.12</a:t>
                </a:r>
              </a:p>
              <a:p>
                <a:endParaRPr lang="en-US" dirty="0"/>
              </a:p>
              <a:p>
                <a:r>
                  <a:rPr lang="en-US" dirty="0"/>
                  <a:t>Thus we say that </a:t>
                </a:r>
                <a14:m>
                  <m:oMath xmlns:m="http://schemas.openxmlformats.org/officeDocument/2006/math">
                    <m:r>
                      <a:rPr lang="en-CA" b="0" i="1" smtClean="0">
                        <a:latin typeface="Cambria Math" panose="02040503050406030204" pitchFamily="18" charset="0"/>
                      </a:rPr>
                      <m:t>𝑎</m:t>
                    </m:r>
                    <m:r>
                      <a:rPr lang="en-CA" b="0" i="1" smtClean="0">
                        <a:latin typeface="Cambria Math" panose="02040503050406030204" pitchFamily="18" charset="0"/>
                      </a:rPr>
                      <m:t>=6</m:t>
                    </m:r>
                  </m:oMath>
                </a14:m>
                <a:r>
                  <a:rPr lang="en-US" dirty="0"/>
                  <a:t>, </a:t>
                </a:r>
                <a14:m>
                  <m:oMath xmlns:m="http://schemas.openxmlformats.org/officeDocument/2006/math">
                    <m:r>
                      <a:rPr lang="en-CA" b="0" i="1" smtClean="0">
                        <a:latin typeface="Cambria Math" panose="02040503050406030204" pitchFamily="18" charset="0"/>
                      </a:rPr>
                      <m:t>𝑏</m:t>
                    </m:r>
                    <m:r>
                      <a:rPr lang="en-CA" b="0" i="1" smtClean="0">
                        <a:latin typeface="Cambria Math" panose="02040503050406030204" pitchFamily="18" charset="0"/>
                      </a:rPr>
                      <m:t>=2</m:t>
                    </m:r>
                  </m:oMath>
                </a14:m>
                <a:r>
                  <a:rPr lang="en-US" dirty="0"/>
                  <a:t> are more </a:t>
                </a:r>
                <a:r>
                  <a:rPr lang="en-US" b="1" dirty="0"/>
                  <a:t>likely</a:t>
                </a:r>
                <a:r>
                  <a:rPr lang="en-US" dirty="0"/>
                  <a:t> parameters</a:t>
                </a:r>
              </a:p>
            </p:txBody>
          </p:sp>
        </mc:Choice>
        <mc:Fallback xmlns="">
          <p:sp>
            <p:nvSpPr>
              <p:cNvPr id="16" name="TextBox 15">
                <a:extLst>
                  <a:ext uri="{FF2B5EF4-FFF2-40B4-BE49-F238E27FC236}">
                    <a16:creationId xmlns:a16="http://schemas.microsoft.com/office/drawing/2014/main" id="{39E13FDE-AD99-703D-7A16-52EF258CD3E4}"/>
                  </a:ext>
                </a:extLst>
              </p:cNvPr>
              <p:cNvSpPr txBox="1">
                <a:spLocks noRot="1" noChangeAspect="1" noMove="1" noResize="1" noEditPoints="1" noAdjustHandles="1" noChangeArrowheads="1" noChangeShapeType="1" noTextEdit="1"/>
              </p:cNvSpPr>
              <p:nvPr/>
            </p:nvSpPr>
            <p:spPr>
              <a:xfrm>
                <a:off x="6672072" y="2611265"/>
                <a:ext cx="4681728" cy="2862322"/>
              </a:xfrm>
              <a:prstGeom prst="rect">
                <a:avLst/>
              </a:prstGeom>
              <a:blipFill>
                <a:blip r:embed="rId3"/>
                <a:stretch>
                  <a:fillRect l="-1081" t="-881" r="-1622" b="-2203"/>
                </a:stretch>
              </a:blipFill>
            </p:spPr>
            <p:txBody>
              <a:bodyPr/>
              <a:lstStyle/>
              <a:p>
                <a:r>
                  <a:rPr lang="en-US">
                    <a:noFill/>
                  </a:rPr>
                  <a:t> </a:t>
                </a:r>
              </a:p>
            </p:txBody>
          </p:sp>
        </mc:Fallback>
      </mc:AlternateContent>
    </p:spTree>
    <p:extLst>
      <p:ext uri="{BB962C8B-B14F-4D97-AF65-F5344CB8AC3E}">
        <p14:creationId xmlns:p14="http://schemas.microsoft.com/office/powerpoint/2010/main" val="99018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3BC45-D776-00A7-A6E5-DD2069C2F26E}"/>
              </a:ext>
            </a:extLst>
          </p:cNvPr>
          <p:cNvSpPr>
            <a:spLocks noGrp="1"/>
          </p:cNvSpPr>
          <p:nvPr>
            <p:ph type="title"/>
          </p:nvPr>
        </p:nvSpPr>
        <p:spPr/>
        <p:txBody>
          <a:bodyPr/>
          <a:lstStyle/>
          <a:p>
            <a:r>
              <a:rPr lang="en-US" dirty="0"/>
              <a:t>MLE with coin flips</a:t>
            </a:r>
          </a:p>
        </p:txBody>
      </p:sp>
      <p:pic>
        <p:nvPicPr>
          <p:cNvPr id="8" name="Picture 7" descr="A graph with a red and blue gradient&#10;&#10;Description automatically generated">
            <a:extLst>
              <a:ext uri="{FF2B5EF4-FFF2-40B4-BE49-F238E27FC236}">
                <a16:creationId xmlns:a16="http://schemas.microsoft.com/office/drawing/2014/main" id="{BD3101C2-710F-AE19-9D49-DF9C03EEA97C}"/>
              </a:ext>
            </a:extLst>
          </p:cNvPr>
          <p:cNvPicPr>
            <a:picLocks noChangeAspect="1"/>
          </p:cNvPicPr>
          <p:nvPr/>
        </p:nvPicPr>
        <p:blipFill>
          <a:blip r:embed="rId2"/>
          <a:stretch>
            <a:fillRect/>
          </a:stretch>
        </p:blipFill>
        <p:spPr>
          <a:xfrm>
            <a:off x="0" y="1501793"/>
            <a:ext cx="6777228" cy="5082921"/>
          </a:xfrm>
          <a:prstGeom prst="rect">
            <a:avLst/>
          </a:prstGeom>
        </p:spPr>
      </p:pic>
      <p:pic>
        <p:nvPicPr>
          <p:cNvPr id="12" name="Picture 11" descr="A graph of a graph&#10;&#10;Description automatically generated">
            <a:extLst>
              <a:ext uri="{FF2B5EF4-FFF2-40B4-BE49-F238E27FC236}">
                <a16:creationId xmlns:a16="http://schemas.microsoft.com/office/drawing/2014/main" id="{85EB46E5-18DC-FC63-B100-9086A19FA677}"/>
              </a:ext>
            </a:extLst>
          </p:cNvPr>
          <p:cNvPicPr>
            <a:picLocks noChangeAspect="1"/>
          </p:cNvPicPr>
          <p:nvPr/>
        </p:nvPicPr>
        <p:blipFill>
          <a:blip r:embed="rId3"/>
          <a:stretch>
            <a:fillRect/>
          </a:stretch>
        </p:blipFill>
        <p:spPr>
          <a:xfrm>
            <a:off x="5736843" y="1864981"/>
            <a:ext cx="5808725" cy="4356544"/>
          </a:xfrm>
          <a:prstGeom prst="rect">
            <a:avLst/>
          </a:prstGeom>
        </p:spPr>
      </p:pic>
    </p:spTree>
    <p:extLst>
      <p:ext uri="{BB962C8B-B14F-4D97-AF65-F5344CB8AC3E}">
        <p14:creationId xmlns:p14="http://schemas.microsoft.com/office/powerpoint/2010/main" val="83904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B30EB-5D75-E540-510F-7ABAF384040D}"/>
              </a:ext>
            </a:extLst>
          </p:cNvPr>
          <p:cNvSpPr>
            <a:spLocks noGrp="1"/>
          </p:cNvSpPr>
          <p:nvPr>
            <p:ph type="title"/>
          </p:nvPr>
        </p:nvSpPr>
        <p:spPr/>
        <p:txBody>
          <a:bodyPr/>
          <a:lstStyle/>
          <a:p>
            <a:r>
              <a:rPr lang="en-US" dirty="0"/>
              <a:t>MLE summary</a:t>
            </a:r>
          </a:p>
        </p:txBody>
      </p:sp>
      <p:sp>
        <p:nvSpPr>
          <p:cNvPr id="3" name="Content Placeholder 2">
            <a:extLst>
              <a:ext uri="{FF2B5EF4-FFF2-40B4-BE49-F238E27FC236}">
                <a16:creationId xmlns:a16="http://schemas.microsoft.com/office/drawing/2014/main" id="{9DD354FE-4CFF-5784-E408-EB860B19BB2B}"/>
              </a:ext>
            </a:extLst>
          </p:cNvPr>
          <p:cNvSpPr>
            <a:spLocks noGrp="1"/>
          </p:cNvSpPr>
          <p:nvPr>
            <p:ph idx="1"/>
          </p:nvPr>
        </p:nvSpPr>
        <p:spPr/>
        <p:txBody>
          <a:bodyPr>
            <a:normAutofit/>
          </a:bodyPr>
          <a:lstStyle/>
          <a:p>
            <a:pPr marL="514350" indent="-514350">
              <a:buFont typeface="+mj-lt"/>
              <a:buAutoNum type="arabicPeriod"/>
            </a:pPr>
            <a:r>
              <a:rPr lang="en-US" dirty="0"/>
              <a:t>Get some data</a:t>
            </a:r>
          </a:p>
          <a:p>
            <a:pPr lvl="1"/>
            <a:r>
              <a:rPr lang="en-US" dirty="0"/>
              <a:t>This will not change (hopefully)</a:t>
            </a:r>
          </a:p>
          <a:p>
            <a:pPr marL="514350" indent="-514350">
              <a:buFont typeface="+mj-lt"/>
              <a:buAutoNum type="arabicPeriod"/>
            </a:pPr>
            <a:r>
              <a:rPr lang="en-US" dirty="0"/>
              <a:t>Define a probability distribution</a:t>
            </a:r>
          </a:p>
          <a:p>
            <a:pPr lvl="1"/>
            <a:r>
              <a:rPr lang="en-US" dirty="0"/>
              <a:t>Here we used a Beta distribution, but there literally an infinite number of options. </a:t>
            </a:r>
          </a:p>
          <a:p>
            <a:pPr lvl="1"/>
            <a:r>
              <a:rPr lang="en-US" dirty="0"/>
              <a:t>In a moment we will see how our </a:t>
            </a:r>
            <a:r>
              <a:rPr lang="en-US" dirty="0" err="1"/>
              <a:t>softmax</a:t>
            </a:r>
            <a:r>
              <a:rPr lang="en-US" dirty="0"/>
              <a:t> rule from earlier can serve this purpose</a:t>
            </a:r>
          </a:p>
          <a:p>
            <a:pPr marL="514350" indent="-514350">
              <a:buFont typeface="+mj-lt"/>
              <a:buAutoNum type="arabicPeriod"/>
            </a:pPr>
            <a:r>
              <a:rPr lang="en-US" dirty="0"/>
              <a:t>Estimate most likely parameters</a:t>
            </a:r>
          </a:p>
          <a:p>
            <a:pPr lvl="1"/>
            <a:r>
              <a:rPr lang="en-US" dirty="0"/>
              <a:t>In the simple 2-D coin flip case, we could do so exhaustively</a:t>
            </a:r>
          </a:p>
          <a:p>
            <a:pPr lvl="1"/>
            <a:r>
              <a:rPr lang="en-US" dirty="0"/>
              <a:t>In practice, we rely on an </a:t>
            </a:r>
            <a:r>
              <a:rPr lang="en-US" b="1" dirty="0"/>
              <a:t>optimizer </a:t>
            </a:r>
            <a:r>
              <a:rPr lang="en-US" dirty="0"/>
              <a:t>to find the most likely parameters</a:t>
            </a:r>
          </a:p>
        </p:txBody>
      </p:sp>
    </p:spTree>
    <p:extLst>
      <p:ext uri="{BB962C8B-B14F-4D97-AF65-F5344CB8AC3E}">
        <p14:creationId xmlns:p14="http://schemas.microsoft.com/office/powerpoint/2010/main" val="3083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438D-6A93-7C19-6E5C-8911AE39BA0E}"/>
              </a:ext>
            </a:extLst>
          </p:cNvPr>
          <p:cNvSpPr>
            <a:spLocks noGrp="1"/>
          </p:cNvSpPr>
          <p:nvPr>
            <p:ph type="title"/>
          </p:nvPr>
        </p:nvSpPr>
        <p:spPr>
          <a:xfrm>
            <a:off x="838200" y="2766218"/>
            <a:ext cx="10515600" cy="1325563"/>
          </a:xfrm>
        </p:spPr>
        <p:txBody>
          <a:bodyPr>
            <a:normAutofit/>
          </a:bodyPr>
          <a:lstStyle/>
          <a:p>
            <a:r>
              <a:rPr lang="en-US" dirty="0"/>
              <a:t>4. MLE of RL parameters (with Python) </a:t>
            </a:r>
          </a:p>
        </p:txBody>
      </p:sp>
    </p:spTree>
    <p:extLst>
      <p:ext uri="{BB962C8B-B14F-4D97-AF65-F5344CB8AC3E}">
        <p14:creationId xmlns:p14="http://schemas.microsoft.com/office/powerpoint/2010/main" val="18842526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4B693-D62B-D2B0-DAAB-9D894B96C7ED}"/>
              </a:ext>
            </a:extLst>
          </p:cNvPr>
          <p:cNvSpPr>
            <a:spLocks noGrp="1"/>
          </p:cNvSpPr>
          <p:nvPr>
            <p:ph type="title"/>
          </p:nvPr>
        </p:nvSpPr>
        <p:spPr/>
        <p:txBody>
          <a:bodyPr/>
          <a:lstStyle/>
          <a:p>
            <a:r>
              <a:rPr lang="en-US" dirty="0"/>
              <a:t>Time to get down to business</a:t>
            </a:r>
          </a:p>
        </p:txBody>
      </p:sp>
      <p:sp>
        <p:nvSpPr>
          <p:cNvPr id="3" name="Content Placeholder 2">
            <a:extLst>
              <a:ext uri="{FF2B5EF4-FFF2-40B4-BE49-F238E27FC236}">
                <a16:creationId xmlns:a16="http://schemas.microsoft.com/office/drawing/2014/main" id="{C4C2B179-4180-228A-C17B-AF2FCBFDA80E}"/>
              </a:ext>
            </a:extLst>
          </p:cNvPr>
          <p:cNvSpPr>
            <a:spLocks noGrp="1"/>
          </p:cNvSpPr>
          <p:nvPr>
            <p:ph idx="1"/>
          </p:nvPr>
        </p:nvSpPr>
        <p:spPr/>
        <p:txBody>
          <a:bodyPr/>
          <a:lstStyle/>
          <a:p>
            <a:r>
              <a:rPr lang="en-US" dirty="0"/>
              <a:t>Imagine we recruit 20 participants to complete 500 trials of the simple RL task described earlier</a:t>
            </a:r>
          </a:p>
        </p:txBody>
      </p:sp>
      <p:grpSp>
        <p:nvGrpSpPr>
          <p:cNvPr id="4" name="Group 3">
            <a:extLst>
              <a:ext uri="{FF2B5EF4-FFF2-40B4-BE49-F238E27FC236}">
                <a16:creationId xmlns:a16="http://schemas.microsoft.com/office/drawing/2014/main" id="{4882DCBD-4626-8E2C-F092-0F3DD1F4E977}"/>
              </a:ext>
            </a:extLst>
          </p:cNvPr>
          <p:cNvGrpSpPr>
            <a:grpSpLocks noChangeAspect="1"/>
          </p:cNvGrpSpPr>
          <p:nvPr/>
        </p:nvGrpSpPr>
        <p:grpSpPr>
          <a:xfrm>
            <a:off x="1082231" y="3245726"/>
            <a:ext cx="1250322" cy="966768"/>
            <a:chOff x="774656" y="1690688"/>
            <a:chExt cx="2044485" cy="1580827"/>
          </a:xfrm>
        </p:grpSpPr>
        <p:grpSp>
          <p:nvGrpSpPr>
            <p:cNvPr id="5" name="Group 4">
              <a:extLst>
                <a:ext uri="{FF2B5EF4-FFF2-40B4-BE49-F238E27FC236}">
                  <a16:creationId xmlns:a16="http://schemas.microsoft.com/office/drawing/2014/main" id="{D095C8F8-3583-EE65-5784-8DAF8CBF632B}"/>
                </a:ext>
              </a:extLst>
            </p:cNvPr>
            <p:cNvGrpSpPr/>
            <p:nvPr/>
          </p:nvGrpSpPr>
          <p:grpSpPr>
            <a:xfrm>
              <a:off x="774656" y="1690688"/>
              <a:ext cx="2044485" cy="1580827"/>
              <a:chOff x="757564" y="2092271"/>
              <a:chExt cx="2044485" cy="1580827"/>
            </a:xfrm>
          </p:grpSpPr>
          <p:sp>
            <p:nvSpPr>
              <p:cNvPr id="7" name="Rounded Rectangle 6">
                <a:extLst>
                  <a:ext uri="{FF2B5EF4-FFF2-40B4-BE49-F238E27FC236}">
                    <a16:creationId xmlns:a16="http://schemas.microsoft.com/office/drawing/2014/main" id="{D0AFEF8E-503C-7990-B52B-B7F5DC5E4D05}"/>
                  </a:ext>
                </a:extLst>
              </p:cNvPr>
              <p:cNvSpPr/>
              <p:nvPr/>
            </p:nvSpPr>
            <p:spPr>
              <a:xfrm>
                <a:off x="757564" y="2092271"/>
                <a:ext cx="2044485" cy="1580827"/>
              </a:xfrm>
              <a:prstGeom prst="round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5F84613-E6FD-C948-3532-D929883BBD8F}"/>
                  </a:ext>
                </a:extLst>
              </p:cNvPr>
              <p:cNvSpPr/>
              <p:nvPr/>
            </p:nvSpPr>
            <p:spPr>
              <a:xfrm>
                <a:off x="1045339" y="2603715"/>
                <a:ext cx="495946" cy="557939"/>
              </a:xfrm>
              <a:prstGeom prst="rect">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BEE4FFB6-4580-94CB-9C20-74EDB5D08BB9}"/>
                  </a:ext>
                </a:extLst>
              </p:cNvPr>
              <p:cNvSpPr/>
              <p:nvPr/>
            </p:nvSpPr>
            <p:spPr>
              <a:xfrm>
                <a:off x="2018329" y="2603715"/>
                <a:ext cx="495946" cy="557939"/>
              </a:xfrm>
              <a:prstGeom prst="triangle">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B49B7E5D-7702-6BD2-9B7F-752B78555F65}"/>
                </a:ext>
              </a:extLst>
            </p:cNvPr>
            <p:cNvSpPr/>
            <p:nvPr/>
          </p:nvSpPr>
          <p:spPr>
            <a:xfrm>
              <a:off x="905854" y="2016807"/>
              <a:ext cx="828942" cy="914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ounded Rectangle 9">
            <a:extLst>
              <a:ext uri="{FF2B5EF4-FFF2-40B4-BE49-F238E27FC236}">
                <a16:creationId xmlns:a16="http://schemas.microsoft.com/office/drawing/2014/main" id="{F641DE07-5058-E63F-8665-44307DD21A02}"/>
              </a:ext>
            </a:extLst>
          </p:cNvPr>
          <p:cNvSpPr>
            <a:spLocks noChangeAspect="1"/>
          </p:cNvSpPr>
          <p:nvPr/>
        </p:nvSpPr>
        <p:spPr>
          <a:xfrm>
            <a:off x="2023620" y="3925981"/>
            <a:ext cx="1250322" cy="966768"/>
          </a:xfrm>
          <a:prstGeom prst="round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6"/>
                </a:solidFill>
              </a:rPr>
              <a:t>+ 1.5</a:t>
            </a:r>
          </a:p>
        </p:txBody>
      </p:sp>
      <p:grpSp>
        <p:nvGrpSpPr>
          <p:cNvPr id="11" name="Group 10">
            <a:extLst>
              <a:ext uri="{FF2B5EF4-FFF2-40B4-BE49-F238E27FC236}">
                <a16:creationId xmlns:a16="http://schemas.microsoft.com/office/drawing/2014/main" id="{E0E64763-ECA2-F2C5-B6AD-EC28DF0346EA}"/>
              </a:ext>
            </a:extLst>
          </p:cNvPr>
          <p:cNvGrpSpPr>
            <a:grpSpLocks noChangeAspect="1"/>
          </p:cNvGrpSpPr>
          <p:nvPr/>
        </p:nvGrpSpPr>
        <p:grpSpPr>
          <a:xfrm>
            <a:off x="2965009" y="4606236"/>
            <a:ext cx="1250322" cy="966768"/>
            <a:chOff x="2949349" y="3990476"/>
            <a:chExt cx="2044485" cy="1580827"/>
          </a:xfrm>
        </p:grpSpPr>
        <p:grpSp>
          <p:nvGrpSpPr>
            <p:cNvPr id="12" name="Group 11">
              <a:extLst>
                <a:ext uri="{FF2B5EF4-FFF2-40B4-BE49-F238E27FC236}">
                  <a16:creationId xmlns:a16="http://schemas.microsoft.com/office/drawing/2014/main" id="{0F3108CB-63F7-137F-3DEA-77A96E0B796C}"/>
                </a:ext>
              </a:extLst>
            </p:cNvPr>
            <p:cNvGrpSpPr/>
            <p:nvPr/>
          </p:nvGrpSpPr>
          <p:grpSpPr>
            <a:xfrm>
              <a:off x="2949349" y="3990476"/>
              <a:ext cx="2044485" cy="1580827"/>
              <a:chOff x="757564" y="2092271"/>
              <a:chExt cx="2044485" cy="1580827"/>
            </a:xfrm>
          </p:grpSpPr>
          <p:sp>
            <p:nvSpPr>
              <p:cNvPr id="14" name="Rounded Rectangle 13">
                <a:extLst>
                  <a:ext uri="{FF2B5EF4-FFF2-40B4-BE49-F238E27FC236}">
                    <a16:creationId xmlns:a16="http://schemas.microsoft.com/office/drawing/2014/main" id="{9DB73D9C-345F-CC4C-5833-332D1675EBF1}"/>
                  </a:ext>
                </a:extLst>
              </p:cNvPr>
              <p:cNvSpPr/>
              <p:nvPr/>
            </p:nvSpPr>
            <p:spPr>
              <a:xfrm>
                <a:off x="757564" y="2092271"/>
                <a:ext cx="2044485" cy="1580827"/>
              </a:xfrm>
              <a:prstGeom prst="round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D8D9D1E-255C-BFB9-4B1B-DEDB35E7E659}"/>
                  </a:ext>
                </a:extLst>
              </p:cNvPr>
              <p:cNvSpPr/>
              <p:nvPr/>
            </p:nvSpPr>
            <p:spPr>
              <a:xfrm>
                <a:off x="1045339" y="2603715"/>
                <a:ext cx="495946" cy="557939"/>
              </a:xfrm>
              <a:prstGeom prst="rect">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2B5F2793-B12B-0124-2F56-FD21CFDDCEE8}"/>
                  </a:ext>
                </a:extLst>
              </p:cNvPr>
              <p:cNvSpPr/>
              <p:nvPr/>
            </p:nvSpPr>
            <p:spPr>
              <a:xfrm>
                <a:off x="2018329" y="2603715"/>
                <a:ext cx="495946" cy="557939"/>
              </a:xfrm>
              <a:prstGeom prst="triangle">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CF2BE563-C776-2E09-61E8-E5742EB16A8A}"/>
                </a:ext>
              </a:extLst>
            </p:cNvPr>
            <p:cNvSpPr/>
            <p:nvPr/>
          </p:nvSpPr>
          <p:spPr>
            <a:xfrm>
              <a:off x="4021886" y="4374825"/>
              <a:ext cx="828942" cy="914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ounded Rectangle 16">
            <a:extLst>
              <a:ext uri="{FF2B5EF4-FFF2-40B4-BE49-F238E27FC236}">
                <a16:creationId xmlns:a16="http://schemas.microsoft.com/office/drawing/2014/main" id="{34E47F3B-536E-059F-306A-FE73A997E53B}"/>
              </a:ext>
            </a:extLst>
          </p:cNvPr>
          <p:cNvSpPr>
            <a:spLocks noChangeAspect="1"/>
          </p:cNvSpPr>
          <p:nvPr/>
        </p:nvSpPr>
        <p:spPr>
          <a:xfrm>
            <a:off x="3906398" y="5286490"/>
            <a:ext cx="1250322" cy="966768"/>
          </a:xfrm>
          <a:prstGeom prst="round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0000"/>
                </a:solidFill>
              </a:rPr>
              <a:t>- 1.1</a:t>
            </a:r>
          </a:p>
        </p:txBody>
      </p:sp>
      <p:pic>
        <p:nvPicPr>
          <p:cNvPr id="19" name="Picture 18" descr="A screenshot of a computer screen&#10;&#10;Description automatically generated">
            <a:extLst>
              <a:ext uri="{FF2B5EF4-FFF2-40B4-BE49-F238E27FC236}">
                <a16:creationId xmlns:a16="http://schemas.microsoft.com/office/drawing/2014/main" id="{C40D43C7-F9A0-87A2-4151-CEA327691E39}"/>
              </a:ext>
            </a:extLst>
          </p:cNvPr>
          <p:cNvPicPr>
            <a:picLocks noChangeAspect="1"/>
          </p:cNvPicPr>
          <p:nvPr/>
        </p:nvPicPr>
        <p:blipFill>
          <a:blip r:embed="rId2"/>
          <a:stretch>
            <a:fillRect/>
          </a:stretch>
        </p:blipFill>
        <p:spPr>
          <a:xfrm>
            <a:off x="6727698" y="2853636"/>
            <a:ext cx="4076700" cy="3505200"/>
          </a:xfrm>
          <a:prstGeom prst="rect">
            <a:avLst/>
          </a:prstGeom>
        </p:spPr>
      </p:pic>
    </p:spTree>
    <p:extLst>
      <p:ext uri="{BB962C8B-B14F-4D97-AF65-F5344CB8AC3E}">
        <p14:creationId xmlns:p14="http://schemas.microsoft.com/office/powerpoint/2010/main" val="411634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4B693-D62B-D2B0-DAAB-9D894B96C7ED}"/>
              </a:ext>
            </a:extLst>
          </p:cNvPr>
          <p:cNvSpPr>
            <a:spLocks noGrp="1"/>
          </p:cNvSpPr>
          <p:nvPr>
            <p:ph type="title"/>
          </p:nvPr>
        </p:nvSpPr>
        <p:spPr/>
        <p:txBody>
          <a:bodyPr/>
          <a:lstStyle/>
          <a:p>
            <a:r>
              <a:rPr lang="en-US" dirty="0"/>
              <a:t>Time to get down to business</a:t>
            </a:r>
          </a:p>
        </p:txBody>
      </p:sp>
      <p:pic>
        <p:nvPicPr>
          <p:cNvPr id="20" name="Picture 19">
            <a:extLst>
              <a:ext uri="{FF2B5EF4-FFF2-40B4-BE49-F238E27FC236}">
                <a16:creationId xmlns:a16="http://schemas.microsoft.com/office/drawing/2014/main" id="{0470F3B8-88F4-24A0-5DA2-C580AE021D99}"/>
              </a:ext>
            </a:extLst>
          </p:cNvPr>
          <p:cNvPicPr>
            <a:picLocks noChangeAspect="1"/>
          </p:cNvPicPr>
          <p:nvPr/>
        </p:nvPicPr>
        <p:blipFill>
          <a:blip r:embed="rId2"/>
          <a:srcRect/>
          <a:stretch/>
        </p:blipFill>
        <p:spPr>
          <a:xfrm>
            <a:off x="0" y="1930400"/>
            <a:ext cx="5825115" cy="4381500"/>
          </a:xfrm>
          <a:prstGeom prst="rect">
            <a:avLst/>
          </a:prstGeom>
        </p:spPr>
      </p:pic>
      <p:sp>
        <p:nvSpPr>
          <p:cNvPr id="3" name="Content Placeholder 2">
            <a:extLst>
              <a:ext uri="{FF2B5EF4-FFF2-40B4-BE49-F238E27FC236}">
                <a16:creationId xmlns:a16="http://schemas.microsoft.com/office/drawing/2014/main" id="{C4C2B179-4180-228A-C17B-AF2FCBFDA80E}"/>
              </a:ext>
            </a:extLst>
          </p:cNvPr>
          <p:cNvSpPr>
            <a:spLocks noGrp="1"/>
          </p:cNvSpPr>
          <p:nvPr>
            <p:ph idx="1"/>
          </p:nvPr>
        </p:nvSpPr>
        <p:spPr/>
        <p:txBody>
          <a:bodyPr/>
          <a:lstStyle/>
          <a:p>
            <a:r>
              <a:rPr lang="en-US" dirty="0"/>
              <a:t>The goal is to predict choice </a:t>
            </a:r>
            <a:r>
              <a:rPr lang="en-US" dirty="0" err="1"/>
              <a:t>behaviour</a:t>
            </a:r>
            <a:r>
              <a:rPr lang="en-US" dirty="0"/>
              <a:t> from a basic RL algorithm</a:t>
            </a:r>
          </a:p>
        </p:txBody>
      </p:sp>
      <p:sp>
        <p:nvSpPr>
          <p:cNvPr id="23" name="TextBox 22">
            <a:extLst>
              <a:ext uri="{FF2B5EF4-FFF2-40B4-BE49-F238E27FC236}">
                <a16:creationId xmlns:a16="http://schemas.microsoft.com/office/drawing/2014/main" id="{45E98381-0F97-C656-8BCE-DDB3728846B4}"/>
              </a:ext>
            </a:extLst>
          </p:cNvPr>
          <p:cNvSpPr txBox="1"/>
          <p:nvPr/>
        </p:nvSpPr>
        <p:spPr>
          <a:xfrm>
            <a:off x="342663" y="6258751"/>
            <a:ext cx="5139788" cy="646331"/>
          </a:xfrm>
          <a:prstGeom prst="rect">
            <a:avLst/>
          </a:prstGeom>
          <a:noFill/>
        </p:spPr>
        <p:txBody>
          <a:bodyPr wrap="square" rtlCol="0">
            <a:spAutoFit/>
          </a:bodyPr>
          <a:lstStyle/>
          <a:p>
            <a:pPr algn="ctr"/>
            <a:r>
              <a:rPr lang="en-US" dirty="0"/>
              <a:t>Clear evidence of learning, but also individual variability in learning trajectory</a:t>
            </a:r>
          </a:p>
        </p:txBody>
      </p:sp>
      <p:sp>
        <p:nvSpPr>
          <p:cNvPr id="24" name="Right Arrow 23">
            <a:extLst>
              <a:ext uri="{FF2B5EF4-FFF2-40B4-BE49-F238E27FC236}">
                <a16:creationId xmlns:a16="http://schemas.microsoft.com/office/drawing/2014/main" id="{0AC749EB-19C2-4482-2974-4CB6B18DA874}"/>
              </a:ext>
            </a:extLst>
          </p:cNvPr>
          <p:cNvSpPr/>
          <p:nvPr/>
        </p:nvSpPr>
        <p:spPr>
          <a:xfrm>
            <a:off x="5482451" y="3848767"/>
            <a:ext cx="1869325" cy="305054"/>
          </a:xfrm>
          <a:prstGeom prst="rightArrow">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75E88F5A-C434-A917-755C-BB3C5324245F}"/>
                  </a:ext>
                </a:extLst>
              </p:cNvPr>
              <p:cNvSpPr txBox="1"/>
              <p:nvPr/>
            </p:nvSpPr>
            <p:spPr>
              <a:xfrm>
                <a:off x="6522386" y="3134373"/>
                <a:ext cx="6099716" cy="20047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𝑟</m:t>
                          </m:r>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oMath>
                  </m:oMathPara>
                </a14:m>
                <a:endParaRPr lang="en-CA"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r>
                            <a:rPr lang="en-CA" sz="2400" i="1">
                              <a:latin typeface="Cambria Math" panose="02040503050406030204" pitchFamily="18" charset="0"/>
                            </a:rPr>
                            <m:t>+1</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𝛼</m:t>
                      </m:r>
                      <m:r>
                        <a:rPr lang="en-CA" sz="2400" i="1">
                          <a:latin typeface="Cambria Math" panose="02040503050406030204" pitchFamily="18" charset="0"/>
                        </a:rPr>
                        <m:t> ∙ </m:t>
                      </m:r>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oMath>
                  </m:oMathPara>
                </a14:m>
                <a:endParaRPr lang="en-CA" sz="2400" b="0" dirty="0"/>
              </a:p>
              <a:p>
                <a:endParaRPr lang="en-CA" sz="2400" b="0" dirty="0"/>
              </a:p>
              <a:p>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𝑃</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𝐶h𝑜𝑜𝑠𝑒</m:t>
                          </m:r>
                          <m:r>
                            <a:rPr lang="en-CA" sz="2400" b="0" i="1" smtClean="0">
                              <a:latin typeface="Cambria Math" panose="02040503050406030204" pitchFamily="18" charset="0"/>
                            </a:rPr>
                            <m:t> </m:t>
                          </m:r>
                          <m:r>
                            <a:rPr lang="en-CA" sz="2400" b="0" i="1" smtClean="0">
                              <a:latin typeface="Cambria Math" panose="02040503050406030204" pitchFamily="18" charset="0"/>
                            </a:rPr>
                            <m:t>𝑆𝑞𝑢𝑎𝑟𝑒</m:t>
                          </m:r>
                        </m:e>
                      </m:d>
                      <m:r>
                        <a:rPr lang="en-CA" sz="2400" b="0" i="1" smtClean="0">
                          <a:latin typeface="Cambria Math" panose="02040503050406030204" pitchFamily="18" charset="0"/>
                        </a:rPr>
                        <m:t>=</m:t>
                      </m:r>
                      <m:f>
                        <m:fPr>
                          <m:ctrlPr>
                            <a:rPr lang="en-CA" sz="2400" i="1">
                              <a:latin typeface="Cambria Math" panose="02040503050406030204" pitchFamily="18" charset="0"/>
                            </a:rPr>
                          </m:ctrlPr>
                        </m:fPr>
                        <m:num>
                          <m:func>
                            <m:funcPr>
                              <m:ctrlPr>
                                <a:rPr lang="en-CA" sz="2400" i="1">
                                  <a:latin typeface="Cambria Math" panose="02040503050406030204" pitchFamily="18" charset="0"/>
                                </a:rPr>
                              </m:ctrlPr>
                            </m:funcPr>
                            <m:fName>
                              <m:r>
                                <m:rPr>
                                  <m:sty m:val="p"/>
                                </m:rPr>
                                <a:rPr lang="en-CA" sz="2400">
                                  <a:latin typeface="Cambria Math" panose="02040503050406030204" pitchFamily="18" charset="0"/>
                                </a:rPr>
                                <m:t>exp</m:t>
                              </m:r>
                            </m:fName>
                            <m:e>
                              <m:r>
                                <a:rPr lang="en-CA" sz="2400" i="1">
                                  <a:latin typeface="Cambria Math" panose="02040503050406030204" pitchFamily="18" charset="0"/>
                                </a:rPr>
                                <m:t>𝛽</m:t>
                              </m:r>
                              <m:sSub>
                                <m:sSubPr>
                                  <m:ctrlPr>
                                    <a:rPr lang="en-CA" sz="2400" i="1">
                                      <a:latin typeface="Cambria Math" panose="02040503050406030204" pitchFamily="18" charset="0"/>
                                    </a:rPr>
                                  </m:ctrlPr>
                                </m:sSubPr>
                                <m:e>
                                  <m:r>
                                    <a:rPr lang="en-CA" sz="2400" i="1">
                                      <a:latin typeface="Cambria Math" panose="02040503050406030204" pitchFamily="18" charset="0"/>
                                    </a:rPr>
                                    <m:t>𝑉</m:t>
                                  </m:r>
                                </m:e>
                                <m:sub>
                                  <m:r>
                                    <a:rPr lang="en-CA" sz="2400" i="1">
                                      <a:latin typeface="Cambria Math" panose="02040503050406030204" pitchFamily="18" charset="0"/>
                                    </a:rPr>
                                    <m:t>1</m:t>
                                  </m:r>
                                </m:sub>
                              </m:sSub>
                            </m:e>
                          </m:func>
                        </m:num>
                        <m:den>
                          <m:nary>
                            <m:naryPr>
                              <m:chr m:val="∑"/>
                              <m:ctrlPr>
                                <a:rPr lang="en-CA" sz="2400" i="1">
                                  <a:latin typeface="Cambria Math" panose="02040503050406030204" pitchFamily="18" charset="0"/>
                                </a:rPr>
                              </m:ctrlPr>
                            </m:naryPr>
                            <m:sub>
                              <m:r>
                                <m:rPr>
                                  <m:brk m:alnAt="23"/>
                                </m:rPr>
                                <a:rPr lang="en-CA" sz="2400" i="1">
                                  <a:latin typeface="Cambria Math" panose="02040503050406030204" pitchFamily="18" charset="0"/>
                                </a:rPr>
                                <m:t>𝑖</m:t>
                              </m:r>
                              <m:r>
                                <a:rPr lang="en-CA" sz="2400" i="1">
                                  <a:latin typeface="Cambria Math" panose="02040503050406030204" pitchFamily="18" charset="0"/>
                                </a:rPr>
                                <m:t>=1</m:t>
                              </m:r>
                            </m:sub>
                            <m:sup>
                              <m:r>
                                <a:rPr lang="en-CA" sz="2400" i="1">
                                  <a:latin typeface="Cambria Math" panose="02040503050406030204" pitchFamily="18" charset="0"/>
                                </a:rPr>
                                <m:t>𝑂</m:t>
                              </m:r>
                            </m:sup>
                            <m:e>
                              <m:func>
                                <m:funcPr>
                                  <m:ctrlPr>
                                    <a:rPr lang="en-CA" sz="2400" i="1">
                                      <a:latin typeface="Cambria Math" panose="02040503050406030204" pitchFamily="18" charset="0"/>
                                    </a:rPr>
                                  </m:ctrlPr>
                                </m:funcPr>
                                <m:fName>
                                  <m:r>
                                    <m:rPr>
                                      <m:sty m:val="p"/>
                                    </m:rPr>
                                    <a:rPr lang="en-CA" sz="2400">
                                      <a:latin typeface="Cambria Math" panose="02040503050406030204" pitchFamily="18" charset="0"/>
                                    </a:rPr>
                                    <m:t>exp</m:t>
                                  </m:r>
                                </m:fName>
                                <m:e>
                                  <m:r>
                                    <a:rPr lang="en-CA" sz="2400" i="1">
                                      <a:latin typeface="Cambria Math" panose="02040503050406030204" pitchFamily="18" charset="0"/>
                                    </a:rPr>
                                    <m:t>𝛽</m:t>
                                  </m:r>
                                  <m:sSub>
                                    <m:sSubPr>
                                      <m:ctrlPr>
                                        <a:rPr lang="en-CA" sz="2400" i="1">
                                          <a:latin typeface="Cambria Math" panose="02040503050406030204" pitchFamily="18" charset="0"/>
                                        </a:rPr>
                                      </m:ctrlPr>
                                    </m:sSubPr>
                                    <m:e>
                                      <m:r>
                                        <a:rPr lang="en-CA" sz="2400" i="1">
                                          <a:latin typeface="Cambria Math" panose="02040503050406030204" pitchFamily="18" charset="0"/>
                                        </a:rPr>
                                        <m:t>𝑉</m:t>
                                      </m:r>
                                    </m:e>
                                    <m:sub>
                                      <m:r>
                                        <a:rPr lang="en-CA" sz="2400" i="1">
                                          <a:latin typeface="Cambria Math" panose="02040503050406030204" pitchFamily="18" charset="0"/>
                                        </a:rPr>
                                        <m:t>𝑖</m:t>
                                      </m:r>
                                    </m:sub>
                                  </m:sSub>
                                </m:e>
                              </m:func>
                            </m:e>
                          </m:nary>
                        </m:den>
                      </m:f>
                    </m:oMath>
                  </m:oMathPara>
                </a14:m>
                <a:endParaRPr lang="en-US" sz="2400" dirty="0"/>
              </a:p>
            </p:txBody>
          </p:sp>
        </mc:Choice>
        <mc:Fallback>
          <p:sp>
            <p:nvSpPr>
              <p:cNvPr id="25" name="TextBox 24">
                <a:extLst>
                  <a:ext uri="{FF2B5EF4-FFF2-40B4-BE49-F238E27FC236}">
                    <a16:creationId xmlns:a16="http://schemas.microsoft.com/office/drawing/2014/main" id="{75E88F5A-C434-A917-755C-BB3C5324245F}"/>
                  </a:ext>
                </a:extLst>
              </p:cNvPr>
              <p:cNvSpPr txBox="1">
                <a:spLocks noRot="1" noChangeAspect="1" noMove="1" noResize="1" noEditPoints="1" noAdjustHandles="1" noChangeArrowheads="1" noChangeShapeType="1" noTextEdit="1"/>
              </p:cNvSpPr>
              <p:nvPr/>
            </p:nvSpPr>
            <p:spPr>
              <a:xfrm>
                <a:off x="6522386" y="3134373"/>
                <a:ext cx="6099716" cy="2004780"/>
              </a:xfrm>
              <a:prstGeom prst="rect">
                <a:avLst/>
              </a:prstGeom>
              <a:blipFill>
                <a:blip r:embed="rId3"/>
                <a:stretch>
                  <a:fillRect b="-44025"/>
                </a:stretch>
              </a:blipFill>
            </p:spPr>
            <p:txBody>
              <a:bodyPr/>
              <a:lstStyle/>
              <a:p>
                <a:r>
                  <a:rPr lang="en-US">
                    <a:noFill/>
                  </a:rPr>
                  <a:t> </a:t>
                </a:r>
              </a:p>
            </p:txBody>
          </p:sp>
        </mc:Fallback>
      </mc:AlternateContent>
    </p:spTree>
    <p:extLst>
      <p:ext uri="{BB962C8B-B14F-4D97-AF65-F5344CB8AC3E}">
        <p14:creationId xmlns:p14="http://schemas.microsoft.com/office/powerpoint/2010/main" val="20223555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4B693-D62B-D2B0-DAAB-9D894B96C7ED}"/>
              </a:ext>
            </a:extLst>
          </p:cNvPr>
          <p:cNvSpPr>
            <a:spLocks noGrp="1"/>
          </p:cNvSpPr>
          <p:nvPr>
            <p:ph type="title"/>
          </p:nvPr>
        </p:nvSpPr>
        <p:spPr/>
        <p:txBody>
          <a:bodyPr/>
          <a:lstStyle/>
          <a:p>
            <a:r>
              <a:rPr lang="en-US" dirty="0"/>
              <a:t>Time to get down to business</a:t>
            </a:r>
          </a:p>
        </p:txBody>
      </p:sp>
      <p:sp>
        <p:nvSpPr>
          <p:cNvPr id="3" name="Content Placeholder 2">
            <a:extLst>
              <a:ext uri="{FF2B5EF4-FFF2-40B4-BE49-F238E27FC236}">
                <a16:creationId xmlns:a16="http://schemas.microsoft.com/office/drawing/2014/main" id="{C4C2B179-4180-228A-C17B-AF2FCBFDA80E}"/>
              </a:ext>
            </a:extLst>
          </p:cNvPr>
          <p:cNvSpPr>
            <a:spLocks noGrp="1"/>
          </p:cNvSpPr>
          <p:nvPr>
            <p:ph idx="1"/>
          </p:nvPr>
        </p:nvSpPr>
        <p:spPr/>
        <p:txBody>
          <a:bodyPr>
            <a:normAutofit/>
          </a:bodyPr>
          <a:lstStyle/>
          <a:p>
            <a:r>
              <a:rPr lang="en-US" dirty="0"/>
              <a:t>The goal is to predict choice </a:t>
            </a:r>
            <a:r>
              <a:rPr lang="en-US" dirty="0" err="1"/>
              <a:t>behaviour</a:t>
            </a:r>
            <a:r>
              <a:rPr lang="en-US" dirty="0"/>
              <a:t> from a basic RL algorithm</a:t>
            </a:r>
          </a:p>
          <a:p>
            <a:r>
              <a:rPr lang="en-US" dirty="0"/>
              <a:t>How?</a:t>
            </a:r>
          </a:p>
          <a:p>
            <a:r>
              <a:rPr lang="en-US" dirty="0"/>
              <a:t>With MLE! Same steps as our coin examples:</a:t>
            </a:r>
          </a:p>
          <a:p>
            <a:pPr marL="971550" lvl="1" indent="-514350">
              <a:buFont typeface="+mj-lt"/>
              <a:buAutoNum type="arabicPeriod"/>
            </a:pPr>
            <a:r>
              <a:rPr lang="en-US" dirty="0"/>
              <a:t>Get some data</a:t>
            </a:r>
          </a:p>
          <a:p>
            <a:pPr marL="971550" lvl="1" indent="-514350">
              <a:buFont typeface="+mj-lt"/>
              <a:buAutoNum type="arabicPeriod"/>
            </a:pPr>
            <a:r>
              <a:rPr lang="en-US" dirty="0"/>
              <a:t>Define a probability distribution</a:t>
            </a:r>
          </a:p>
          <a:p>
            <a:pPr marL="971550" lvl="1" indent="-514350">
              <a:buFont typeface="+mj-lt"/>
              <a:buAutoNum type="arabicPeriod"/>
            </a:pPr>
            <a:r>
              <a:rPr lang="en-US" dirty="0"/>
              <a:t>Estimate most likely parameters</a:t>
            </a:r>
          </a:p>
        </p:txBody>
      </p:sp>
    </p:spTree>
    <p:extLst>
      <p:ext uri="{BB962C8B-B14F-4D97-AF65-F5344CB8AC3E}">
        <p14:creationId xmlns:p14="http://schemas.microsoft.com/office/powerpoint/2010/main" val="3540552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p:txBody>
      </p:sp>
      <p:pic>
        <p:nvPicPr>
          <p:cNvPr id="5" name="Graphic 4" descr="Dog with solid fill">
            <a:extLst>
              <a:ext uri="{FF2B5EF4-FFF2-40B4-BE49-F238E27FC236}">
                <a16:creationId xmlns:a16="http://schemas.microsoft.com/office/drawing/2014/main" id="{88E7B9A4-BE1A-B1A2-B16B-9D6C7C206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5862" y="4320382"/>
            <a:ext cx="2319338" cy="2319338"/>
          </a:xfrm>
          <a:prstGeom prst="rect">
            <a:avLst/>
          </a:prstGeom>
        </p:spPr>
      </p:pic>
      <p:grpSp>
        <p:nvGrpSpPr>
          <p:cNvPr id="13" name="Group 12">
            <a:extLst>
              <a:ext uri="{FF2B5EF4-FFF2-40B4-BE49-F238E27FC236}">
                <a16:creationId xmlns:a16="http://schemas.microsoft.com/office/drawing/2014/main" id="{FA5507C0-53DC-8BD3-B006-A5F6150CBED1}"/>
              </a:ext>
            </a:extLst>
          </p:cNvPr>
          <p:cNvGrpSpPr/>
          <p:nvPr/>
        </p:nvGrpSpPr>
        <p:grpSpPr>
          <a:xfrm>
            <a:off x="8205786" y="3194052"/>
            <a:ext cx="3148014" cy="3445668"/>
            <a:chOff x="5353049" y="3194052"/>
            <a:chExt cx="3148014" cy="3445668"/>
          </a:xfrm>
        </p:grpSpPr>
        <p:sp>
          <p:nvSpPr>
            <p:cNvPr id="9" name="Rounded Rectangle 8">
              <a:extLst>
                <a:ext uri="{FF2B5EF4-FFF2-40B4-BE49-F238E27FC236}">
                  <a16:creationId xmlns:a16="http://schemas.microsoft.com/office/drawing/2014/main" id="{46114063-9D6E-A005-51D4-55F9BCE939CC}"/>
                </a:ext>
              </a:extLst>
            </p:cNvPr>
            <p:cNvSpPr/>
            <p:nvPr/>
          </p:nvSpPr>
          <p:spPr>
            <a:xfrm>
              <a:off x="5986463" y="3286125"/>
              <a:ext cx="2514600" cy="3353595"/>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26A68C3-DEBD-B526-7C23-B42F46FD7619}"/>
                </a:ext>
              </a:extLst>
            </p:cNvPr>
            <p:cNvCxnSpPr/>
            <p:nvPr/>
          </p:nvCxnSpPr>
          <p:spPr>
            <a:xfrm flipH="1" flipV="1">
              <a:off x="5572125" y="3429000"/>
              <a:ext cx="523875" cy="891382"/>
            </a:xfrm>
            <a:prstGeom prst="line">
              <a:avLst/>
            </a:prstGeom>
            <a:ln w="127000"/>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D1C3246-D7B5-8D47-761C-950D6D3CA534}"/>
                </a:ext>
              </a:extLst>
            </p:cNvPr>
            <p:cNvSpPr/>
            <p:nvPr/>
          </p:nvSpPr>
          <p:spPr>
            <a:xfrm>
              <a:off x="5353049" y="3194052"/>
              <a:ext cx="319088" cy="277812"/>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162170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4B693-D62B-D2B0-DAAB-9D894B96C7ED}"/>
              </a:ext>
            </a:extLst>
          </p:cNvPr>
          <p:cNvSpPr>
            <a:spLocks noGrp="1"/>
          </p:cNvSpPr>
          <p:nvPr>
            <p:ph type="title"/>
          </p:nvPr>
        </p:nvSpPr>
        <p:spPr/>
        <p:txBody>
          <a:bodyPr/>
          <a:lstStyle/>
          <a:p>
            <a:r>
              <a:rPr lang="en-US" dirty="0"/>
              <a:t>Time to get down to business</a:t>
            </a:r>
          </a:p>
        </p:txBody>
      </p:sp>
      <p:sp>
        <p:nvSpPr>
          <p:cNvPr id="3" name="Content Placeholder 2">
            <a:extLst>
              <a:ext uri="{FF2B5EF4-FFF2-40B4-BE49-F238E27FC236}">
                <a16:creationId xmlns:a16="http://schemas.microsoft.com/office/drawing/2014/main" id="{C4C2B179-4180-228A-C17B-AF2FCBFDA80E}"/>
              </a:ext>
            </a:extLst>
          </p:cNvPr>
          <p:cNvSpPr>
            <a:spLocks noGrp="1"/>
          </p:cNvSpPr>
          <p:nvPr>
            <p:ph idx="1"/>
          </p:nvPr>
        </p:nvSpPr>
        <p:spPr/>
        <p:txBody>
          <a:bodyPr>
            <a:normAutofit/>
          </a:bodyPr>
          <a:lstStyle/>
          <a:p>
            <a:r>
              <a:rPr lang="en-US" dirty="0"/>
              <a:t>The goal is to predict choice </a:t>
            </a:r>
            <a:r>
              <a:rPr lang="en-US" dirty="0" err="1"/>
              <a:t>behaviour</a:t>
            </a:r>
            <a:r>
              <a:rPr lang="en-US" dirty="0"/>
              <a:t> from a basic RL algorithm</a:t>
            </a:r>
          </a:p>
          <a:p>
            <a:r>
              <a:rPr lang="en-US" dirty="0"/>
              <a:t>How?</a:t>
            </a:r>
          </a:p>
          <a:p>
            <a:r>
              <a:rPr lang="en-US" dirty="0"/>
              <a:t>With MLE! Same steps as our coin examples:</a:t>
            </a:r>
          </a:p>
          <a:p>
            <a:pPr marL="971550" lvl="1" indent="-514350">
              <a:buFont typeface="+mj-lt"/>
              <a:buAutoNum type="arabicPeriod"/>
            </a:pPr>
            <a:r>
              <a:rPr lang="en-US" strike="sngStrike" dirty="0"/>
              <a:t>Get some data</a:t>
            </a:r>
          </a:p>
          <a:p>
            <a:pPr marL="971550" lvl="1" indent="-514350">
              <a:buFont typeface="+mj-lt"/>
              <a:buAutoNum type="arabicPeriod"/>
            </a:pPr>
            <a:r>
              <a:rPr lang="en-US" dirty="0"/>
              <a:t>Define a probability distribution</a:t>
            </a:r>
          </a:p>
          <a:p>
            <a:pPr marL="971550" lvl="1" indent="-514350">
              <a:buFont typeface="+mj-lt"/>
              <a:buAutoNum type="arabicPeriod"/>
            </a:pPr>
            <a:r>
              <a:rPr lang="en-US" dirty="0"/>
              <a:t>Estimate most likely parameters</a:t>
            </a:r>
          </a:p>
        </p:txBody>
      </p:sp>
    </p:spTree>
    <p:extLst>
      <p:ext uri="{BB962C8B-B14F-4D97-AF65-F5344CB8AC3E}">
        <p14:creationId xmlns:p14="http://schemas.microsoft.com/office/powerpoint/2010/main" val="29508292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4B693-D62B-D2B0-DAAB-9D894B96C7ED}"/>
              </a:ext>
            </a:extLst>
          </p:cNvPr>
          <p:cNvSpPr>
            <a:spLocks noGrp="1"/>
          </p:cNvSpPr>
          <p:nvPr>
            <p:ph type="title"/>
          </p:nvPr>
        </p:nvSpPr>
        <p:spPr/>
        <p:txBody>
          <a:bodyPr/>
          <a:lstStyle/>
          <a:p>
            <a:r>
              <a:rPr lang="en-US" dirty="0"/>
              <a:t>Time to get down to business</a:t>
            </a:r>
          </a:p>
        </p:txBody>
      </p:sp>
      <p:sp>
        <p:nvSpPr>
          <p:cNvPr id="3" name="Content Placeholder 2">
            <a:extLst>
              <a:ext uri="{FF2B5EF4-FFF2-40B4-BE49-F238E27FC236}">
                <a16:creationId xmlns:a16="http://schemas.microsoft.com/office/drawing/2014/main" id="{C4C2B179-4180-228A-C17B-AF2FCBFDA80E}"/>
              </a:ext>
            </a:extLst>
          </p:cNvPr>
          <p:cNvSpPr>
            <a:spLocks noGrp="1"/>
          </p:cNvSpPr>
          <p:nvPr>
            <p:ph idx="1"/>
          </p:nvPr>
        </p:nvSpPr>
        <p:spPr/>
        <p:txBody>
          <a:bodyPr>
            <a:normAutofit/>
          </a:bodyPr>
          <a:lstStyle/>
          <a:p>
            <a:r>
              <a:rPr lang="en-US" dirty="0"/>
              <a:t>The goal is to predict choice </a:t>
            </a:r>
            <a:r>
              <a:rPr lang="en-US" dirty="0" err="1"/>
              <a:t>behaviour</a:t>
            </a:r>
            <a:r>
              <a:rPr lang="en-US" dirty="0"/>
              <a:t> from a basic RL algorithm</a:t>
            </a:r>
          </a:p>
          <a:p>
            <a:r>
              <a:rPr lang="en-US" dirty="0"/>
              <a:t>How?</a:t>
            </a:r>
          </a:p>
          <a:p>
            <a:r>
              <a:rPr lang="en-US" dirty="0"/>
              <a:t>With MLE! Same steps as our coin examples:</a:t>
            </a:r>
          </a:p>
          <a:p>
            <a:pPr marL="971550" lvl="1" indent="-514350">
              <a:buFont typeface="+mj-lt"/>
              <a:buAutoNum type="arabicPeriod"/>
            </a:pPr>
            <a:r>
              <a:rPr lang="en-US" strike="sngStrike" dirty="0"/>
              <a:t>Get some data</a:t>
            </a:r>
          </a:p>
          <a:p>
            <a:pPr marL="971550" lvl="1" indent="-514350">
              <a:buFont typeface="+mj-lt"/>
              <a:buAutoNum type="arabicPeriod"/>
            </a:pPr>
            <a:r>
              <a:rPr lang="en-US" strike="sngStrike" dirty="0"/>
              <a:t>Define a probability distribution</a:t>
            </a:r>
          </a:p>
          <a:p>
            <a:pPr marL="971550" lvl="1" indent="-514350">
              <a:buFont typeface="+mj-lt"/>
              <a:buAutoNum type="arabicPeriod"/>
            </a:pPr>
            <a:r>
              <a:rPr lang="en-US" dirty="0"/>
              <a:t>Estimate most likely parameters</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0F82BAC-1743-B351-AD31-6ECF2FA607A7}"/>
                  </a:ext>
                </a:extLst>
              </p:cNvPr>
              <p:cNvSpPr txBox="1"/>
              <p:nvPr/>
            </p:nvSpPr>
            <p:spPr>
              <a:xfrm>
                <a:off x="99735" y="5258312"/>
                <a:ext cx="5571744" cy="103086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𝑃</m:t>
                      </m:r>
                      <m:d>
                        <m:dPr>
                          <m:ctrlPr>
                            <a:rPr lang="en-CA" sz="2800" b="0" i="1" smtClean="0">
                              <a:latin typeface="Cambria Math" panose="02040503050406030204" pitchFamily="18" charset="0"/>
                            </a:rPr>
                          </m:ctrlPr>
                        </m:dPr>
                        <m:e>
                          <m:r>
                            <a:rPr lang="en-CA" sz="2800" b="0" i="1" smtClean="0">
                              <a:latin typeface="Cambria Math" panose="02040503050406030204" pitchFamily="18" charset="0"/>
                            </a:rPr>
                            <m:t>𝐶h𝑜𝑜𝑠𝑒</m:t>
                          </m:r>
                          <m:r>
                            <a:rPr lang="en-CA" sz="2800" b="0" i="1" smtClean="0">
                              <a:latin typeface="Cambria Math" panose="02040503050406030204" pitchFamily="18" charset="0"/>
                            </a:rPr>
                            <m:t> </m:t>
                          </m:r>
                          <m:r>
                            <a:rPr lang="en-CA" sz="2800" b="0" i="1" smtClean="0">
                              <a:latin typeface="Cambria Math" panose="02040503050406030204" pitchFamily="18" charset="0"/>
                            </a:rPr>
                            <m:t>𝑆𝑞𝑢𝑎𝑟𝑒</m:t>
                          </m:r>
                        </m:e>
                      </m:d>
                      <m:r>
                        <a:rPr lang="en-CA" sz="2800" b="0" i="1" smtClean="0">
                          <a:latin typeface="Cambria Math" panose="02040503050406030204" pitchFamily="18" charset="0"/>
                        </a:rPr>
                        <m:t>=</m:t>
                      </m:r>
                      <m:f>
                        <m:fPr>
                          <m:ctrlPr>
                            <a:rPr lang="en-CA" sz="2800" i="1">
                              <a:latin typeface="Cambria Math" panose="02040503050406030204" pitchFamily="18" charset="0"/>
                            </a:rPr>
                          </m:ctrlPr>
                        </m:fPr>
                        <m:num>
                          <m:func>
                            <m:funcPr>
                              <m:ctrlPr>
                                <a:rPr lang="en-CA" sz="2800" i="1">
                                  <a:latin typeface="Cambria Math" panose="02040503050406030204" pitchFamily="18" charset="0"/>
                                </a:rPr>
                              </m:ctrlPr>
                            </m:funcPr>
                            <m:fName>
                              <m:r>
                                <m:rPr>
                                  <m:sty m:val="p"/>
                                </m:rPr>
                                <a:rPr lang="en-CA" sz="2800">
                                  <a:latin typeface="Cambria Math" panose="02040503050406030204" pitchFamily="18" charset="0"/>
                                </a:rPr>
                                <m:t>exp</m:t>
                              </m:r>
                            </m:fName>
                            <m:e>
                              <m:r>
                                <a:rPr lang="en-CA" sz="2800" i="1">
                                  <a:latin typeface="Cambria Math" panose="02040503050406030204" pitchFamily="18" charset="0"/>
                                </a:rPr>
                                <m:t>𝛽</m:t>
                              </m:r>
                              <m:sSub>
                                <m:sSubPr>
                                  <m:ctrlPr>
                                    <a:rPr lang="en-CA" sz="2800" i="1">
                                      <a:latin typeface="Cambria Math" panose="02040503050406030204" pitchFamily="18" charset="0"/>
                                    </a:rPr>
                                  </m:ctrlPr>
                                </m:sSubPr>
                                <m:e>
                                  <m:r>
                                    <a:rPr lang="en-CA" sz="2800" i="1">
                                      <a:latin typeface="Cambria Math" panose="02040503050406030204" pitchFamily="18" charset="0"/>
                                    </a:rPr>
                                    <m:t>𝑉</m:t>
                                  </m:r>
                                </m:e>
                                <m:sub>
                                  <m:r>
                                    <a:rPr lang="en-CA" sz="2800" i="1">
                                      <a:latin typeface="Cambria Math" panose="02040503050406030204" pitchFamily="18" charset="0"/>
                                    </a:rPr>
                                    <m:t>1</m:t>
                                  </m:r>
                                </m:sub>
                              </m:sSub>
                            </m:e>
                          </m:func>
                        </m:num>
                        <m:den>
                          <m:nary>
                            <m:naryPr>
                              <m:chr m:val="∑"/>
                              <m:ctrlPr>
                                <a:rPr lang="en-CA" sz="2800" i="1">
                                  <a:latin typeface="Cambria Math" panose="02040503050406030204" pitchFamily="18" charset="0"/>
                                </a:rPr>
                              </m:ctrlPr>
                            </m:naryPr>
                            <m:sub>
                              <m:r>
                                <m:rPr>
                                  <m:brk m:alnAt="23"/>
                                </m:rPr>
                                <a:rPr lang="en-CA" sz="2800" i="1">
                                  <a:latin typeface="Cambria Math" panose="02040503050406030204" pitchFamily="18" charset="0"/>
                                </a:rPr>
                                <m:t>𝑖</m:t>
                              </m:r>
                              <m:r>
                                <a:rPr lang="en-CA" sz="2800" i="1">
                                  <a:latin typeface="Cambria Math" panose="02040503050406030204" pitchFamily="18" charset="0"/>
                                </a:rPr>
                                <m:t>=1</m:t>
                              </m:r>
                            </m:sub>
                            <m:sup>
                              <m:r>
                                <a:rPr lang="en-CA" sz="2800" i="1">
                                  <a:latin typeface="Cambria Math" panose="02040503050406030204" pitchFamily="18" charset="0"/>
                                </a:rPr>
                                <m:t>𝑂</m:t>
                              </m:r>
                            </m:sup>
                            <m:e>
                              <m:func>
                                <m:funcPr>
                                  <m:ctrlPr>
                                    <a:rPr lang="en-CA" sz="2800" i="1">
                                      <a:latin typeface="Cambria Math" panose="02040503050406030204" pitchFamily="18" charset="0"/>
                                    </a:rPr>
                                  </m:ctrlPr>
                                </m:funcPr>
                                <m:fName>
                                  <m:r>
                                    <m:rPr>
                                      <m:sty m:val="p"/>
                                    </m:rPr>
                                    <a:rPr lang="en-CA" sz="2800">
                                      <a:latin typeface="Cambria Math" panose="02040503050406030204" pitchFamily="18" charset="0"/>
                                    </a:rPr>
                                    <m:t>exp</m:t>
                                  </m:r>
                                </m:fName>
                                <m:e>
                                  <m:r>
                                    <a:rPr lang="en-CA" sz="2800" i="1">
                                      <a:latin typeface="Cambria Math" panose="02040503050406030204" pitchFamily="18" charset="0"/>
                                    </a:rPr>
                                    <m:t>𝛽</m:t>
                                  </m:r>
                                  <m:sSub>
                                    <m:sSubPr>
                                      <m:ctrlPr>
                                        <a:rPr lang="en-CA" sz="2800" i="1">
                                          <a:latin typeface="Cambria Math" panose="02040503050406030204" pitchFamily="18" charset="0"/>
                                        </a:rPr>
                                      </m:ctrlPr>
                                    </m:sSubPr>
                                    <m:e>
                                      <m:r>
                                        <a:rPr lang="en-CA" sz="2800" i="1">
                                          <a:latin typeface="Cambria Math" panose="02040503050406030204" pitchFamily="18" charset="0"/>
                                        </a:rPr>
                                        <m:t>𝑉</m:t>
                                      </m:r>
                                    </m:e>
                                    <m:sub>
                                      <m:r>
                                        <a:rPr lang="en-CA" sz="2800" i="1">
                                          <a:latin typeface="Cambria Math" panose="02040503050406030204" pitchFamily="18" charset="0"/>
                                        </a:rPr>
                                        <m:t>𝑖</m:t>
                                      </m:r>
                                    </m:sub>
                                  </m:sSub>
                                </m:e>
                              </m:func>
                            </m:e>
                          </m:nary>
                        </m:den>
                      </m:f>
                    </m:oMath>
                  </m:oMathPara>
                </a14:m>
                <a:endParaRPr lang="en-US" sz="1800" dirty="0"/>
              </a:p>
            </p:txBody>
          </p:sp>
        </mc:Choice>
        <mc:Fallback>
          <p:sp>
            <p:nvSpPr>
              <p:cNvPr id="5" name="TextBox 4">
                <a:extLst>
                  <a:ext uri="{FF2B5EF4-FFF2-40B4-BE49-F238E27FC236}">
                    <a16:creationId xmlns:a16="http://schemas.microsoft.com/office/drawing/2014/main" id="{A0F82BAC-1743-B351-AD31-6ECF2FA607A7}"/>
                  </a:ext>
                </a:extLst>
              </p:cNvPr>
              <p:cNvSpPr txBox="1">
                <a:spLocks noRot="1" noChangeAspect="1" noMove="1" noResize="1" noEditPoints="1" noAdjustHandles="1" noChangeArrowheads="1" noChangeShapeType="1" noTextEdit="1"/>
              </p:cNvSpPr>
              <p:nvPr/>
            </p:nvSpPr>
            <p:spPr>
              <a:xfrm>
                <a:off x="99735" y="5258312"/>
                <a:ext cx="5571744" cy="1030860"/>
              </a:xfrm>
              <a:prstGeom prst="rect">
                <a:avLst/>
              </a:prstGeom>
              <a:blipFill>
                <a:blip r:embed="rId2"/>
                <a:stretch>
                  <a:fillRect t="-18293" b="-9756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1480C1F-D7D5-295D-5DC5-32CCF598EC6A}"/>
              </a:ext>
            </a:extLst>
          </p:cNvPr>
          <p:cNvSpPr txBox="1"/>
          <p:nvPr/>
        </p:nvSpPr>
        <p:spPr>
          <a:xfrm>
            <a:off x="5995416" y="5432333"/>
            <a:ext cx="5682321" cy="646331"/>
          </a:xfrm>
          <a:prstGeom prst="rect">
            <a:avLst/>
          </a:prstGeom>
          <a:noFill/>
          <a:ln>
            <a:solidFill>
              <a:schemeClr val="tx1"/>
            </a:solidFill>
          </a:ln>
        </p:spPr>
        <p:txBody>
          <a:bodyPr wrap="square" rtlCol="0">
            <a:spAutoFit/>
          </a:bodyPr>
          <a:lstStyle/>
          <a:p>
            <a:pPr algn="ctr"/>
            <a:r>
              <a:rPr lang="en-US" dirty="0" err="1"/>
              <a:t>Softmax</a:t>
            </a:r>
            <a:r>
              <a:rPr lang="en-US" dirty="0"/>
              <a:t> converts our real value </a:t>
            </a:r>
            <a:r>
              <a:rPr lang="en-US" i="1" dirty="0"/>
              <a:t>V </a:t>
            </a:r>
            <a:r>
              <a:rPr lang="en-US" dirty="0"/>
              <a:t>into choice probabilities. This is all that we need to begin estimating parameters</a:t>
            </a:r>
          </a:p>
        </p:txBody>
      </p:sp>
    </p:spTree>
    <p:extLst>
      <p:ext uri="{BB962C8B-B14F-4D97-AF65-F5344CB8AC3E}">
        <p14:creationId xmlns:p14="http://schemas.microsoft.com/office/powerpoint/2010/main" val="31680654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B834-15C0-B616-D184-19B12D60FBE7}"/>
              </a:ext>
            </a:extLst>
          </p:cNvPr>
          <p:cNvSpPr>
            <a:spLocks noGrp="1"/>
          </p:cNvSpPr>
          <p:nvPr>
            <p:ph type="title"/>
          </p:nvPr>
        </p:nvSpPr>
        <p:spPr/>
        <p:txBody>
          <a:bodyPr/>
          <a:lstStyle/>
          <a:p>
            <a:r>
              <a:rPr lang="en-US" dirty="0"/>
              <a:t>Parameter estimation in Python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09BE93-8850-CCBC-DD3C-83309B9D0237}"/>
                  </a:ext>
                </a:extLst>
              </p:cNvPr>
              <p:cNvSpPr>
                <a:spLocks noGrp="1"/>
              </p:cNvSpPr>
              <p:nvPr>
                <p:ph idx="1"/>
              </p:nvPr>
            </p:nvSpPr>
            <p:spPr/>
            <p:txBody>
              <a:bodyPr>
                <a:normAutofit/>
              </a:bodyPr>
              <a:lstStyle/>
              <a:p>
                <a:r>
                  <a:rPr lang="en-US" dirty="0"/>
                  <a:t>In what follows we will estimate parameters </a:t>
                </a:r>
                <a14:m>
                  <m:oMath xmlns:m="http://schemas.openxmlformats.org/officeDocument/2006/math">
                    <m:r>
                      <a:rPr lang="en-CA" b="0" i="1" smtClean="0">
                        <a:latin typeface="Cambria Math" panose="02040503050406030204" pitchFamily="18" charset="0"/>
                      </a:rPr>
                      <m:t>𝛼</m:t>
                    </m:r>
                    <m:r>
                      <a:rPr lang="en-CA" b="0" i="1" smtClean="0">
                        <a:latin typeface="Cambria Math" panose="02040503050406030204" pitchFamily="18" charset="0"/>
                      </a:rPr>
                      <m:t>, </m:t>
                    </m:r>
                    <m:r>
                      <a:rPr lang="en-CA" b="0" i="1" smtClean="0">
                        <a:latin typeface="Cambria Math" panose="02040503050406030204" pitchFamily="18" charset="0"/>
                      </a:rPr>
                      <m:t>𝛽</m:t>
                    </m:r>
                  </m:oMath>
                </a14:m>
                <a:r>
                  <a:rPr lang="en-US" dirty="0"/>
                  <a:t> for each subject in our dataset</a:t>
                </a:r>
              </a:p>
              <a:p>
                <a:endParaRPr lang="en-US" dirty="0"/>
              </a:p>
              <a:p>
                <a:r>
                  <a:rPr lang="en-US" dirty="0"/>
                  <a:t>If you are not familiar with programming/Python</a:t>
                </a:r>
              </a:p>
              <a:p>
                <a:pPr lvl="1"/>
                <a:r>
                  <a:rPr lang="en-US" dirty="0"/>
                  <a:t>Don’t worry, just follow the </a:t>
                </a:r>
                <a:r>
                  <a:rPr lang="en-US" i="1" dirty="0"/>
                  <a:t>big idea</a:t>
                </a:r>
                <a:r>
                  <a:rPr lang="en-US" dirty="0"/>
                  <a:t>—the syntax can be reviewed later</a:t>
                </a:r>
              </a:p>
              <a:p>
                <a:pPr marL="457200" lvl="1" indent="0">
                  <a:buNone/>
                </a:pPr>
                <a:endParaRPr lang="en-US" dirty="0"/>
              </a:p>
              <a:p>
                <a:r>
                  <a:rPr lang="en-US" dirty="0"/>
                  <a:t>If you are very familiar with programming/Python</a:t>
                </a:r>
              </a:p>
              <a:p>
                <a:pPr lvl="1"/>
                <a:r>
                  <a:rPr lang="en-US" dirty="0"/>
                  <a:t>This is a basic implementation. There is much more that could be done here. This code is principally for didactic purposes.</a:t>
                </a:r>
              </a:p>
            </p:txBody>
          </p:sp>
        </mc:Choice>
        <mc:Fallback xmlns="">
          <p:sp>
            <p:nvSpPr>
              <p:cNvPr id="3" name="Content Placeholder 2">
                <a:extLst>
                  <a:ext uri="{FF2B5EF4-FFF2-40B4-BE49-F238E27FC236}">
                    <a16:creationId xmlns:a16="http://schemas.microsoft.com/office/drawing/2014/main" id="{0809BE93-8850-CCBC-DD3C-83309B9D023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3203999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014A9-677B-FD0E-BE56-496A0FA8DD98}"/>
              </a:ext>
            </a:extLst>
          </p:cNvPr>
          <p:cNvSpPr>
            <a:spLocks noGrp="1"/>
          </p:cNvSpPr>
          <p:nvPr>
            <p:ph type="title"/>
          </p:nvPr>
        </p:nvSpPr>
        <p:spPr/>
        <p:txBody>
          <a:bodyPr/>
          <a:lstStyle/>
          <a:p>
            <a:r>
              <a:rPr lang="en-US" dirty="0"/>
              <a:t>Step 1. Importing necessary modules</a:t>
            </a:r>
          </a:p>
        </p:txBody>
      </p:sp>
      <p:pic>
        <p:nvPicPr>
          <p:cNvPr id="5" name="Picture 4" descr="A black background with white text&#10;&#10;Description automatically generated">
            <a:extLst>
              <a:ext uri="{FF2B5EF4-FFF2-40B4-BE49-F238E27FC236}">
                <a16:creationId xmlns:a16="http://schemas.microsoft.com/office/drawing/2014/main" id="{AFBF39BA-8BE8-4825-DD7E-F4B72C4AAC44}"/>
              </a:ext>
            </a:extLst>
          </p:cNvPr>
          <p:cNvPicPr>
            <a:picLocks noChangeAspect="1"/>
          </p:cNvPicPr>
          <p:nvPr/>
        </p:nvPicPr>
        <p:blipFill>
          <a:blip r:embed="rId2"/>
          <a:stretch>
            <a:fillRect/>
          </a:stretch>
        </p:blipFill>
        <p:spPr>
          <a:xfrm>
            <a:off x="291592" y="2928874"/>
            <a:ext cx="4927600" cy="1536700"/>
          </a:xfrm>
          <a:prstGeom prst="rect">
            <a:avLst/>
          </a:prstGeom>
        </p:spPr>
      </p:pic>
      <p:graphicFrame>
        <p:nvGraphicFramePr>
          <p:cNvPr id="7" name="Table 6">
            <a:extLst>
              <a:ext uri="{FF2B5EF4-FFF2-40B4-BE49-F238E27FC236}">
                <a16:creationId xmlns:a16="http://schemas.microsoft.com/office/drawing/2014/main" id="{4D1CAA0F-76C8-D4AB-6D9E-75577206AAA7}"/>
              </a:ext>
            </a:extLst>
          </p:cNvPr>
          <p:cNvGraphicFramePr>
            <a:graphicFrameLocks noGrp="1"/>
          </p:cNvGraphicFramePr>
          <p:nvPr>
            <p:extLst>
              <p:ext uri="{D42A27DB-BD31-4B8C-83A1-F6EECF244321}">
                <p14:modId xmlns:p14="http://schemas.microsoft.com/office/powerpoint/2010/main" val="650110245"/>
              </p:ext>
            </p:extLst>
          </p:nvPr>
        </p:nvGraphicFramePr>
        <p:xfrm>
          <a:off x="5851146" y="2584704"/>
          <a:ext cx="6049262" cy="2225040"/>
        </p:xfrm>
        <a:graphic>
          <a:graphicData uri="http://schemas.openxmlformats.org/drawingml/2006/table">
            <a:tbl>
              <a:tblPr firstRow="1" bandRow="1">
                <a:tableStyleId>{5C22544A-7EE6-4342-B048-85BDC9FD1C3A}</a:tableStyleId>
              </a:tblPr>
              <a:tblGrid>
                <a:gridCol w="3024631">
                  <a:extLst>
                    <a:ext uri="{9D8B030D-6E8A-4147-A177-3AD203B41FA5}">
                      <a16:colId xmlns:a16="http://schemas.microsoft.com/office/drawing/2014/main" val="2166741295"/>
                    </a:ext>
                  </a:extLst>
                </a:gridCol>
                <a:gridCol w="3024631">
                  <a:extLst>
                    <a:ext uri="{9D8B030D-6E8A-4147-A177-3AD203B41FA5}">
                      <a16:colId xmlns:a16="http://schemas.microsoft.com/office/drawing/2014/main" val="2426902768"/>
                    </a:ext>
                  </a:extLst>
                </a:gridCol>
              </a:tblGrid>
              <a:tr h="370840">
                <a:tc>
                  <a:txBody>
                    <a:bodyPr/>
                    <a:lstStyle/>
                    <a:p>
                      <a:pPr algn="ctr"/>
                      <a:r>
                        <a:rPr lang="en-US" dirty="0">
                          <a:solidFill>
                            <a:schemeClr val="tx1"/>
                          </a:solidFill>
                        </a:rPr>
                        <a:t>Module</a:t>
                      </a:r>
                    </a:p>
                  </a:txBody>
                  <a:tcPr>
                    <a:lnR w="12700" cap="flat" cmpd="sng" algn="ctr">
                      <a:solidFill>
                        <a:schemeClr val="tx1"/>
                      </a:solidFill>
                      <a:prstDash val="solid"/>
                      <a:round/>
                      <a:headEnd type="none" w="med" len="med"/>
                      <a:tailEnd type="none" w="med" len="med"/>
                    </a:lnR>
                    <a:noFill/>
                  </a:tcPr>
                </a:tc>
                <a:tc>
                  <a:txBody>
                    <a:bodyPr/>
                    <a:lstStyle/>
                    <a:p>
                      <a:pPr algn="ctr"/>
                      <a:r>
                        <a:rPr lang="en-US" dirty="0">
                          <a:solidFill>
                            <a:schemeClr val="tx1"/>
                          </a:solidFill>
                        </a:rPr>
                        <a:t> Purpose</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948764852"/>
                  </a:ext>
                </a:extLst>
              </a:tr>
              <a:tr h="370840">
                <a:tc>
                  <a:txBody>
                    <a:bodyPr/>
                    <a:lstStyle/>
                    <a:p>
                      <a:pPr algn="ctr"/>
                      <a:r>
                        <a:rPr lang="en-US" dirty="0" err="1">
                          <a:solidFill>
                            <a:schemeClr val="tx1"/>
                          </a:solidFill>
                        </a:rPr>
                        <a:t>Numpy</a:t>
                      </a:r>
                      <a:endParaRPr lang="en-US" dirty="0">
                        <a:solidFill>
                          <a:schemeClr val="tx1"/>
                        </a:solidFill>
                      </a:endParaRPr>
                    </a:p>
                  </a:txBody>
                  <a:tcPr>
                    <a:lnR w="12700" cap="flat" cmpd="sng" algn="ctr">
                      <a:solidFill>
                        <a:schemeClr val="tx1"/>
                      </a:solidFill>
                      <a:prstDash val="solid"/>
                      <a:round/>
                      <a:headEnd type="none" w="med" len="med"/>
                      <a:tailEnd type="none" w="med" len="med"/>
                    </a:lnR>
                    <a:noFill/>
                  </a:tcPr>
                </a:tc>
                <a:tc>
                  <a:txBody>
                    <a:bodyPr/>
                    <a:lstStyle/>
                    <a:p>
                      <a:pPr algn="ctr"/>
                      <a:r>
                        <a:rPr lang="en-US" sz="1600" dirty="0">
                          <a:solidFill>
                            <a:schemeClr val="tx1"/>
                          </a:solidFill>
                        </a:rPr>
                        <a:t>For vector calculations</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053569456"/>
                  </a:ext>
                </a:extLst>
              </a:tr>
              <a:tr h="370840">
                <a:tc>
                  <a:txBody>
                    <a:bodyPr/>
                    <a:lstStyle/>
                    <a:p>
                      <a:pPr algn="ctr"/>
                      <a:r>
                        <a:rPr lang="en-US" dirty="0">
                          <a:solidFill>
                            <a:schemeClr val="tx1"/>
                          </a:solidFill>
                        </a:rPr>
                        <a:t>Pandas </a:t>
                      </a:r>
                    </a:p>
                  </a:txBody>
                  <a:tcPr>
                    <a:lnR w="12700" cap="flat" cmpd="sng" algn="ctr">
                      <a:solidFill>
                        <a:schemeClr val="tx1"/>
                      </a:solidFill>
                      <a:prstDash val="solid"/>
                      <a:round/>
                      <a:headEnd type="none" w="med" len="med"/>
                      <a:tailEnd type="none" w="med" len="med"/>
                    </a:lnR>
                    <a:noFill/>
                  </a:tcPr>
                </a:tc>
                <a:tc>
                  <a:txBody>
                    <a:bodyPr/>
                    <a:lstStyle/>
                    <a:p>
                      <a:pPr algn="ctr"/>
                      <a:r>
                        <a:rPr lang="en-US" sz="1600" dirty="0">
                          <a:solidFill>
                            <a:schemeClr val="tx1"/>
                          </a:solidFill>
                        </a:rPr>
                        <a:t>For </a:t>
                      </a:r>
                      <a:r>
                        <a:rPr lang="en-US" sz="1600" dirty="0" err="1">
                          <a:solidFill>
                            <a:schemeClr val="tx1"/>
                          </a:solidFill>
                        </a:rPr>
                        <a:t>dataframe</a:t>
                      </a:r>
                      <a:r>
                        <a:rPr lang="en-US" sz="1600" dirty="0">
                          <a:solidFill>
                            <a:schemeClr val="tx1"/>
                          </a:solidFill>
                        </a:rPr>
                        <a:t> manipulation</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05830515"/>
                  </a:ext>
                </a:extLst>
              </a:tr>
              <a:tr h="370840">
                <a:tc>
                  <a:txBody>
                    <a:bodyPr/>
                    <a:lstStyle/>
                    <a:p>
                      <a:pPr algn="ctr"/>
                      <a:r>
                        <a:rPr lang="en-US" dirty="0">
                          <a:solidFill>
                            <a:schemeClr val="tx1"/>
                          </a:solidFill>
                        </a:rPr>
                        <a:t>Optimize</a:t>
                      </a:r>
                    </a:p>
                  </a:txBody>
                  <a:tcPr>
                    <a:lnR w="12700" cap="flat" cmpd="sng" algn="ctr">
                      <a:solidFill>
                        <a:schemeClr val="tx1"/>
                      </a:solidFill>
                      <a:prstDash val="solid"/>
                      <a:round/>
                      <a:headEnd type="none" w="med" len="med"/>
                      <a:tailEnd type="none" w="med" len="med"/>
                    </a:lnR>
                    <a:noFill/>
                  </a:tcPr>
                </a:tc>
                <a:tc>
                  <a:txBody>
                    <a:bodyPr/>
                    <a:lstStyle/>
                    <a:p>
                      <a:pPr algn="ctr"/>
                      <a:r>
                        <a:rPr lang="en-US" sz="1600" dirty="0">
                          <a:solidFill>
                            <a:schemeClr val="tx1"/>
                          </a:solidFill>
                        </a:rPr>
                        <a:t>To optimize likelihood function</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018045376"/>
                  </a:ext>
                </a:extLst>
              </a:tr>
              <a:tr h="370840">
                <a:tc>
                  <a:txBody>
                    <a:bodyPr/>
                    <a:lstStyle/>
                    <a:p>
                      <a:pPr algn="ctr"/>
                      <a:r>
                        <a:rPr lang="en-US" dirty="0" err="1">
                          <a:solidFill>
                            <a:schemeClr val="tx1"/>
                          </a:solidFill>
                        </a:rPr>
                        <a:t>Norm,beta,gamma</a:t>
                      </a:r>
                      <a:endParaRPr lang="en-US" dirty="0">
                        <a:solidFill>
                          <a:schemeClr val="tx1"/>
                        </a:solidFill>
                      </a:endParaRPr>
                    </a:p>
                  </a:txBody>
                  <a:tcPr>
                    <a:lnR w="12700" cap="flat" cmpd="sng" algn="ctr">
                      <a:solidFill>
                        <a:schemeClr val="tx1"/>
                      </a:solidFill>
                      <a:prstDash val="solid"/>
                      <a:round/>
                      <a:headEnd type="none" w="med" len="med"/>
                      <a:tailEnd type="none" w="med" len="med"/>
                    </a:lnR>
                    <a:noFill/>
                  </a:tcPr>
                </a:tc>
                <a:tc>
                  <a:txBody>
                    <a:bodyPr/>
                    <a:lstStyle/>
                    <a:p>
                      <a:pPr algn="ctr"/>
                      <a:r>
                        <a:rPr lang="en-US" sz="1600" dirty="0">
                          <a:solidFill>
                            <a:schemeClr val="tx1"/>
                          </a:solidFill>
                        </a:rPr>
                        <a:t>For simulation</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717922981"/>
                  </a:ext>
                </a:extLst>
              </a:tr>
              <a:tr h="370840">
                <a:tc>
                  <a:txBody>
                    <a:bodyPr/>
                    <a:lstStyle/>
                    <a:p>
                      <a:pPr algn="ctr"/>
                      <a:r>
                        <a:rPr lang="en-US" dirty="0" err="1">
                          <a:solidFill>
                            <a:schemeClr val="tx1"/>
                          </a:solidFill>
                        </a:rPr>
                        <a:t>plt</a:t>
                      </a:r>
                      <a:r>
                        <a:rPr lang="en-US" dirty="0">
                          <a:solidFill>
                            <a:schemeClr val="tx1"/>
                          </a:solidFill>
                        </a:rPr>
                        <a:t>, </a:t>
                      </a:r>
                      <a:r>
                        <a:rPr lang="en-US" dirty="0" err="1">
                          <a:solidFill>
                            <a:schemeClr val="tx1"/>
                          </a:solidFill>
                        </a:rPr>
                        <a:t>sns</a:t>
                      </a:r>
                      <a:endParaRPr lang="en-US" dirty="0">
                        <a:solidFill>
                          <a:schemeClr val="tx1"/>
                        </a:solidFill>
                      </a:endParaRPr>
                    </a:p>
                  </a:txBody>
                  <a:tcPr>
                    <a:lnR w="12700" cap="flat" cmpd="sng" algn="ctr">
                      <a:solidFill>
                        <a:schemeClr val="tx1"/>
                      </a:solidFill>
                      <a:prstDash val="solid"/>
                      <a:round/>
                      <a:headEnd type="none" w="med" len="med"/>
                      <a:tailEnd type="none" w="med" len="med"/>
                    </a:lnR>
                    <a:noFill/>
                  </a:tcPr>
                </a:tc>
                <a:tc>
                  <a:txBody>
                    <a:bodyPr/>
                    <a:lstStyle/>
                    <a:p>
                      <a:pPr algn="ctr"/>
                      <a:r>
                        <a:rPr lang="en-US" sz="1600" dirty="0">
                          <a:solidFill>
                            <a:schemeClr val="tx1"/>
                          </a:solidFill>
                        </a:rPr>
                        <a:t>For visualization</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105583787"/>
                  </a:ext>
                </a:extLst>
              </a:tr>
            </a:tbl>
          </a:graphicData>
        </a:graphic>
      </p:graphicFrame>
    </p:spTree>
    <p:extLst>
      <p:ext uri="{BB962C8B-B14F-4D97-AF65-F5344CB8AC3E}">
        <p14:creationId xmlns:p14="http://schemas.microsoft.com/office/powerpoint/2010/main" val="1282811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6B9A9-3DF4-C86A-D107-22CBD6FD8DE7}"/>
              </a:ext>
            </a:extLst>
          </p:cNvPr>
          <p:cNvSpPr>
            <a:spLocks noGrp="1"/>
          </p:cNvSpPr>
          <p:nvPr>
            <p:ph type="title"/>
          </p:nvPr>
        </p:nvSpPr>
        <p:spPr/>
        <p:txBody>
          <a:bodyPr/>
          <a:lstStyle/>
          <a:p>
            <a:r>
              <a:rPr lang="en-US" dirty="0"/>
              <a:t>Step 2. Defining functions</a:t>
            </a:r>
          </a:p>
        </p:txBody>
      </p:sp>
      <p:pic>
        <p:nvPicPr>
          <p:cNvPr id="5" name="Picture 4" descr="A screen shot of a computer program&#10;&#10;Description automatically generated">
            <a:extLst>
              <a:ext uri="{FF2B5EF4-FFF2-40B4-BE49-F238E27FC236}">
                <a16:creationId xmlns:a16="http://schemas.microsoft.com/office/drawing/2014/main" id="{2DAF1F52-2E10-4A2D-2E57-53EA54AE9468}"/>
              </a:ext>
            </a:extLst>
          </p:cNvPr>
          <p:cNvPicPr>
            <a:picLocks noChangeAspect="1"/>
          </p:cNvPicPr>
          <p:nvPr/>
        </p:nvPicPr>
        <p:blipFill>
          <a:blip r:embed="rId2"/>
          <a:stretch>
            <a:fillRect/>
          </a:stretch>
        </p:blipFill>
        <p:spPr>
          <a:xfrm>
            <a:off x="195071" y="1885380"/>
            <a:ext cx="6438003" cy="1991675"/>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8DBE533-68AF-3907-CDA2-5F0BA512E84C}"/>
                  </a:ext>
                </a:extLst>
              </p:cNvPr>
              <p:cNvSpPr txBox="1"/>
              <p:nvPr/>
            </p:nvSpPr>
            <p:spPr>
              <a:xfrm>
                <a:off x="628200" y="5242560"/>
                <a:ext cx="5571744" cy="103086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𝑃</m:t>
                      </m:r>
                      <m:d>
                        <m:dPr>
                          <m:ctrlPr>
                            <a:rPr lang="en-CA" sz="2800" b="0" i="1" smtClean="0">
                              <a:latin typeface="Cambria Math" panose="02040503050406030204" pitchFamily="18" charset="0"/>
                            </a:rPr>
                          </m:ctrlPr>
                        </m:dPr>
                        <m:e>
                          <m:r>
                            <a:rPr lang="en-CA" sz="2800" b="0" i="1" smtClean="0">
                              <a:latin typeface="Cambria Math" panose="02040503050406030204" pitchFamily="18" charset="0"/>
                            </a:rPr>
                            <m:t>𝐶h𝑜𝑜𝑠𝑒</m:t>
                          </m:r>
                          <m:r>
                            <a:rPr lang="en-CA" sz="2800" b="0" i="1" smtClean="0">
                              <a:latin typeface="Cambria Math" panose="02040503050406030204" pitchFamily="18" charset="0"/>
                            </a:rPr>
                            <m:t> </m:t>
                          </m:r>
                          <m:r>
                            <a:rPr lang="en-CA" sz="2800" b="0" i="1" smtClean="0">
                              <a:latin typeface="Cambria Math" panose="02040503050406030204" pitchFamily="18" charset="0"/>
                            </a:rPr>
                            <m:t>𝑆𝑞𝑢𝑎𝑟𝑒</m:t>
                          </m:r>
                        </m:e>
                      </m:d>
                      <m:r>
                        <a:rPr lang="en-CA" sz="2800" b="0" i="1" smtClean="0">
                          <a:latin typeface="Cambria Math" panose="02040503050406030204" pitchFamily="18" charset="0"/>
                        </a:rPr>
                        <m:t>=</m:t>
                      </m:r>
                      <m:f>
                        <m:fPr>
                          <m:ctrlPr>
                            <a:rPr lang="en-CA" sz="2800" i="1">
                              <a:latin typeface="Cambria Math" panose="02040503050406030204" pitchFamily="18" charset="0"/>
                            </a:rPr>
                          </m:ctrlPr>
                        </m:fPr>
                        <m:num>
                          <m:func>
                            <m:funcPr>
                              <m:ctrlPr>
                                <a:rPr lang="en-CA" sz="2800" i="1">
                                  <a:latin typeface="Cambria Math" panose="02040503050406030204" pitchFamily="18" charset="0"/>
                                </a:rPr>
                              </m:ctrlPr>
                            </m:funcPr>
                            <m:fName>
                              <m:r>
                                <m:rPr>
                                  <m:sty m:val="p"/>
                                </m:rPr>
                                <a:rPr lang="en-CA" sz="2800">
                                  <a:latin typeface="Cambria Math" panose="02040503050406030204" pitchFamily="18" charset="0"/>
                                </a:rPr>
                                <m:t>exp</m:t>
                              </m:r>
                            </m:fName>
                            <m:e>
                              <m:r>
                                <a:rPr lang="en-CA" sz="2800" i="1">
                                  <a:latin typeface="Cambria Math" panose="02040503050406030204" pitchFamily="18" charset="0"/>
                                </a:rPr>
                                <m:t>𝛽</m:t>
                              </m:r>
                              <m:sSub>
                                <m:sSubPr>
                                  <m:ctrlPr>
                                    <a:rPr lang="en-CA" sz="2800" i="1">
                                      <a:latin typeface="Cambria Math" panose="02040503050406030204" pitchFamily="18" charset="0"/>
                                    </a:rPr>
                                  </m:ctrlPr>
                                </m:sSubPr>
                                <m:e>
                                  <m:r>
                                    <a:rPr lang="en-CA" sz="2800" i="1">
                                      <a:latin typeface="Cambria Math" panose="02040503050406030204" pitchFamily="18" charset="0"/>
                                    </a:rPr>
                                    <m:t>𝑉</m:t>
                                  </m:r>
                                </m:e>
                                <m:sub>
                                  <m:r>
                                    <a:rPr lang="en-CA" sz="2800" i="1">
                                      <a:latin typeface="Cambria Math" panose="02040503050406030204" pitchFamily="18" charset="0"/>
                                    </a:rPr>
                                    <m:t>1</m:t>
                                  </m:r>
                                </m:sub>
                              </m:sSub>
                            </m:e>
                          </m:func>
                        </m:num>
                        <m:den>
                          <m:nary>
                            <m:naryPr>
                              <m:chr m:val="∑"/>
                              <m:ctrlPr>
                                <a:rPr lang="en-CA" sz="2800" i="1">
                                  <a:latin typeface="Cambria Math" panose="02040503050406030204" pitchFamily="18" charset="0"/>
                                </a:rPr>
                              </m:ctrlPr>
                            </m:naryPr>
                            <m:sub>
                              <m:r>
                                <m:rPr>
                                  <m:brk m:alnAt="23"/>
                                </m:rPr>
                                <a:rPr lang="en-CA" sz="2800" i="1">
                                  <a:latin typeface="Cambria Math" panose="02040503050406030204" pitchFamily="18" charset="0"/>
                                </a:rPr>
                                <m:t>𝑖</m:t>
                              </m:r>
                              <m:r>
                                <a:rPr lang="en-CA" sz="2800" i="1">
                                  <a:latin typeface="Cambria Math" panose="02040503050406030204" pitchFamily="18" charset="0"/>
                                </a:rPr>
                                <m:t>=1</m:t>
                              </m:r>
                            </m:sub>
                            <m:sup>
                              <m:r>
                                <a:rPr lang="en-CA" sz="2800" i="1">
                                  <a:latin typeface="Cambria Math" panose="02040503050406030204" pitchFamily="18" charset="0"/>
                                </a:rPr>
                                <m:t>𝑂</m:t>
                              </m:r>
                            </m:sup>
                            <m:e>
                              <m:func>
                                <m:funcPr>
                                  <m:ctrlPr>
                                    <a:rPr lang="en-CA" sz="2800" i="1">
                                      <a:latin typeface="Cambria Math" panose="02040503050406030204" pitchFamily="18" charset="0"/>
                                    </a:rPr>
                                  </m:ctrlPr>
                                </m:funcPr>
                                <m:fName>
                                  <m:r>
                                    <m:rPr>
                                      <m:sty m:val="p"/>
                                    </m:rPr>
                                    <a:rPr lang="en-CA" sz="2800">
                                      <a:latin typeface="Cambria Math" panose="02040503050406030204" pitchFamily="18" charset="0"/>
                                    </a:rPr>
                                    <m:t>exp</m:t>
                                  </m:r>
                                </m:fName>
                                <m:e>
                                  <m:r>
                                    <a:rPr lang="en-CA" sz="2800" i="1">
                                      <a:latin typeface="Cambria Math" panose="02040503050406030204" pitchFamily="18" charset="0"/>
                                    </a:rPr>
                                    <m:t>𝛽</m:t>
                                  </m:r>
                                  <m:sSub>
                                    <m:sSubPr>
                                      <m:ctrlPr>
                                        <a:rPr lang="en-CA" sz="2800" i="1">
                                          <a:latin typeface="Cambria Math" panose="02040503050406030204" pitchFamily="18" charset="0"/>
                                        </a:rPr>
                                      </m:ctrlPr>
                                    </m:sSubPr>
                                    <m:e>
                                      <m:r>
                                        <a:rPr lang="en-CA" sz="2800" i="1">
                                          <a:latin typeface="Cambria Math" panose="02040503050406030204" pitchFamily="18" charset="0"/>
                                        </a:rPr>
                                        <m:t>𝑉</m:t>
                                      </m:r>
                                    </m:e>
                                    <m:sub>
                                      <m:r>
                                        <a:rPr lang="en-CA" sz="2800" i="1">
                                          <a:latin typeface="Cambria Math" panose="02040503050406030204" pitchFamily="18" charset="0"/>
                                        </a:rPr>
                                        <m:t>𝑖</m:t>
                                      </m:r>
                                    </m:sub>
                                  </m:sSub>
                                </m:e>
                              </m:func>
                            </m:e>
                          </m:nary>
                        </m:den>
                      </m:f>
                    </m:oMath>
                  </m:oMathPara>
                </a14:m>
                <a:endParaRPr lang="en-US" sz="1800" dirty="0"/>
              </a:p>
            </p:txBody>
          </p:sp>
        </mc:Choice>
        <mc:Fallback>
          <p:sp>
            <p:nvSpPr>
              <p:cNvPr id="6" name="TextBox 5">
                <a:extLst>
                  <a:ext uri="{FF2B5EF4-FFF2-40B4-BE49-F238E27FC236}">
                    <a16:creationId xmlns:a16="http://schemas.microsoft.com/office/drawing/2014/main" id="{48DBE533-68AF-3907-CDA2-5F0BA512E84C}"/>
                  </a:ext>
                </a:extLst>
              </p:cNvPr>
              <p:cNvSpPr txBox="1">
                <a:spLocks noRot="1" noChangeAspect="1" noMove="1" noResize="1" noEditPoints="1" noAdjustHandles="1" noChangeArrowheads="1" noChangeShapeType="1" noTextEdit="1"/>
              </p:cNvSpPr>
              <p:nvPr/>
            </p:nvSpPr>
            <p:spPr>
              <a:xfrm>
                <a:off x="628200" y="5242560"/>
                <a:ext cx="5571744" cy="1030860"/>
              </a:xfrm>
              <a:prstGeom prst="rect">
                <a:avLst/>
              </a:prstGeom>
              <a:blipFill>
                <a:blip r:embed="rId3"/>
                <a:stretch>
                  <a:fillRect t="-17073" b="-97561"/>
                </a:stretch>
              </a:blipFill>
            </p:spPr>
            <p:txBody>
              <a:bodyPr/>
              <a:lstStyle/>
              <a:p>
                <a:r>
                  <a:rPr lang="en-US">
                    <a:noFill/>
                  </a:rPr>
                  <a:t> </a:t>
                </a:r>
              </a:p>
            </p:txBody>
          </p:sp>
        </mc:Fallback>
      </mc:AlternateContent>
      <p:sp>
        <p:nvSpPr>
          <p:cNvPr id="7" name="Down Arrow 6">
            <a:extLst>
              <a:ext uri="{FF2B5EF4-FFF2-40B4-BE49-F238E27FC236}">
                <a16:creationId xmlns:a16="http://schemas.microsoft.com/office/drawing/2014/main" id="{92BEE215-015F-46E2-BD8F-D1B4162D6922}"/>
              </a:ext>
            </a:extLst>
          </p:cNvPr>
          <p:cNvSpPr/>
          <p:nvPr/>
        </p:nvSpPr>
        <p:spPr>
          <a:xfrm>
            <a:off x="3273864" y="4071747"/>
            <a:ext cx="280416" cy="11708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6C8C3F4-CEC2-943A-9FA1-BE3FB1D91741}"/>
              </a:ext>
            </a:extLst>
          </p:cNvPr>
          <p:cNvSpPr txBox="1"/>
          <p:nvPr/>
        </p:nvSpPr>
        <p:spPr>
          <a:xfrm>
            <a:off x="6790183" y="2696551"/>
            <a:ext cx="5206746" cy="369332"/>
          </a:xfrm>
          <a:prstGeom prst="rect">
            <a:avLst/>
          </a:prstGeom>
          <a:noFill/>
        </p:spPr>
        <p:txBody>
          <a:bodyPr wrap="none" rtlCol="0">
            <a:spAutoFit/>
          </a:bodyPr>
          <a:lstStyle/>
          <a:p>
            <a:pPr algn="ctr"/>
            <a:r>
              <a:rPr lang="en-US" dirty="0"/>
              <a:t>Programmatic representation of our </a:t>
            </a:r>
            <a:r>
              <a:rPr lang="en-US" dirty="0" err="1"/>
              <a:t>softmax</a:t>
            </a:r>
            <a:r>
              <a:rPr lang="en-US" dirty="0"/>
              <a:t> function</a:t>
            </a:r>
          </a:p>
        </p:txBody>
      </p:sp>
    </p:spTree>
    <p:extLst>
      <p:ext uri="{BB962C8B-B14F-4D97-AF65-F5344CB8AC3E}">
        <p14:creationId xmlns:p14="http://schemas.microsoft.com/office/powerpoint/2010/main" val="99491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12739-947D-08EC-83EB-E0D246F61492}"/>
              </a:ext>
            </a:extLst>
          </p:cNvPr>
          <p:cNvSpPr>
            <a:spLocks noGrp="1"/>
          </p:cNvSpPr>
          <p:nvPr>
            <p:ph type="title"/>
          </p:nvPr>
        </p:nvSpPr>
        <p:spPr/>
        <p:txBody>
          <a:bodyPr/>
          <a:lstStyle/>
          <a:p>
            <a:r>
              <a:rPr lang="en-US" dirty="0"/>
              <a:t>Step 2. Defining functions</a:t>
            </a:r>
          </a:p>
        </p:txBody>
      </p:sp>
      <p:pic>
        <p:nvPicPr>
          <p:cNvPr id="5" name="Picture 4" descr="A screen shot of a computer program&#10;&#10;Description automatically generated">
            <a:extLst>
              <a:ext uri="{FF2B5EF4-FFF2-40B4-BE49-F238E27FC236}">
                <a16:creationId xmlns:a16="http://schemas.microsoft.com/office/drawing/2014/main" id="{4A9CC043-F4F0-1B04-2561-ECC85E0E7B3A}"/>
              </a:ext>
            </a:extLst>
          </p:cNvPr>
          <p:cNvPicPr>
            <a:picLocks noChangeAspect="1"/>
          </p:cNvPicPr>
          <p:nvPr/>
        </p:nvPicPr>
        <p:blipFill>
          <a:blip r:embed="rId2"/>
          <a:stretch>
            <a:fillRect/>
          </a:stretch>
        </p:blipFill>
        <p:spPr>
          <a:xfrm>
            <a:off x="0" y="1536192"/>
            <a:ext cx="5460829" cy="5220968"/>
          </a:xfrm>
          <a:prstGeom prst="rect">
            <a:avLst/>
          </a:prstGeom>
        </p:spPr>
      </p:pic>
      <p:sp>
        <p:nvSpPr>
          <p:cNvPr id="6" name="TextBox 5">
            <a:extLst>
              <a:ext uri="{FF2B5EF4-FFF2-40B4-BE49-F238E27FC236}">
                <a16:creationId xmlns:a16="http://schemas.microsoft.com/office/drawing/2014/main" id="{B3680913-C6D4-63DD-5B90-9225B7E0F431}"/>
              </a:ext>
            </a:extLst>
          </p:cNvPr>
          <p:cNvSpPr txBox="1"/>
          <p:nvPr/>
        </p:nvSpPr>
        <p:spPr>
          <a:xfrm>
            <a:off x="5589524" y="1560576"/>
            <a:ext cx="6090412" cy="2308324"/>
          </a:xfrm>
          <a:prstGeom prst="rect">
            <a:avLst/>
          </a:prstGeom>
          <a:noFill/>
        </p:spPr>
        <p:txBody>
          <a:bodyPr wrap="square" rtlCol="0">
            <a:spAutoFit/>
          </a:bodyPr>
          <a:lstStyle/>
          <a:p>
            <a:pPr algn="ctr"/>
            <a:r>
              <a:rPr lang="en-US" dirty="0"/>
              <a:t>This is the </a:t>
            </a:r>
            <a:r>
              <a:rPr lang="en-US" b="1" dirty="0"/>
              <a:t>likelihood function </a:t>
            </a:r>
            <a:r>
              <a:rPr lang="en-US" dirty="0"/>
              <a:t>(a.k.a. cost function)</a:t>
            </a:r>
            <a:endParaRPr lang="en-US" b="1" dirty="0"/>
          </a:p>
          <a:p>
            <a:pPr algn="ctr"/>
            <a:endParaRPr lang="en-US" b="1" dirty="0"/>
          </a:p>
          <a:p>
            <a:r>
              <a:rPr lang="en-US" dirty="0"/>
              <a:t>This is the most important part of model fitting. This is where we will define our RL algorithm and output how “good” it does. We will break this down step by step in what follows.</a:t>
            </a:r>
          </a:p>
          <a:p>
            <a:endParaRPr lang="en-US" dirty="0"/>
          </a:p>
          <a:p>
            <a:r>
              <a:rPr lang="en-US" dirty="0"/>
              <a:t>If you ever feel lost, remember that </a:t>
            </a:r>
            <a:r>
              <a:rPr lang="en-US" i="1" dirty="0"/>
              <a:t>all </a:t>
            </a:r>
            <a:r>
              <a:rPr lang="en-US" dirty="0"/>
              <a:t>we are doing is applying our basic R-W rule that we’ve been looking at</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0F4BDE5-AB33-0CFE-880F-2CED46CBFBCF}"/>
                  </a:ext>
                </a:extLst>
              </p:cNvPr>
              <p:cNvSpPr txBox="1"/>
              <p:nvPr/>
            </p:nvSpPr>
            <p:spPr>
              <a:xfrm>
                <a:off x="5589524" y="4146676"/>
                <a:ext cx="6099716" cy="20047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𝑟</m:t>
                          </m:r>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oMath>
                  </m:oMathPara>
                </a14:m>
                <a:endParaRPr lang="en-CA"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r>
                            <a:rPr lang="en-CA" sz="2400" i="1">
                              <a:latin typeface="Cambria Math" panose="02040503050406030204" pitchFamily="18" charset="0"/>
                            </a:rPr>
                            <m:t>+1</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𝛼</m:t>
                      </m:r>
                      <m:r>
                        <a:rPr lang="en-CA" sz="2400" i="1">
                          <a:latin typeface="Cambria Math" panose="02040503050406030204" pitchFamily="18" charset="0"/>
                        </a:rPr>
                        <m:t> ∙ </m:t>
                      </m:r>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oMath>
                  </m:oMathPara>
                </a14:m>
                <a:endParaRPr lang="en-CA" sz="2400" b="0" dirty="0"/>
              </a:p>
              <a:p>
                <a:endParaRPr lang="en-CA" sz="2400" b="0" dirty="0"/>
              </a:p>
              <a:p>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𝑃</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𝐶h𝑜𝑜𝑠𝑒</m:t>
                          </m:r>
                          <m:r>
                            <a:rPr lang="en-CA" sz="2400" b="0" i="1" smtClean="0">
                              <a:latin typeface="Cambria Math" panose="02040503050406030204" pitchFamily="18" charset="0"/>
                            </a:rPr>
                            <m:t> </m:t>
                          </m:r>
                          <m:r>
                            <a:rPr lang="en-CA" sz="2400" b="0" i="1" smtClean="0">
                              <a:latin typeface="Cambria Math" panose="02040503050406030204" pitchFamily="18" charset="0"/>
                            </a:rPr>
                            <m:t>𝑆𝑞𝑢𝑎𝑟𝑒</m:t>
                          </m:r>
                        </m:e>
                      </m:d>
                      <m:r>
                        <a:rPr lang="en-CA" sz="2400" b="0" i="1" smtClean="0">
                          <a:latin typeface="Cambria Math" panose="02040503050406030204" pitchFamily="18" charset="0"/>
                        </a:rPr>
                        <m:t>=</m:t>
                      </m:r>
                      <m:f>
                        <m:fPr>
                          <m:ctrlPr>
                            <a:rPr lang="en-CA" sz="2400" i="1">
                              <a:latin typeface="Cambria Math" panose="02040503050406030204" pitchFamily="18" charset="0"/>
                            </a:rPr>
                          </m:ctrlPr>
                        </m:fPr>
                        <m:num>
                          <m:func>
                            <m:funcPr>
                              <m:ctrlPr>
                                <a:rPr lang="en-CA" sz="2400" i="1">
                                  <a:latin typeface="Cambria Math" panose="02040503050406030204" pitchFamily="18" charset="0"/>
                                </a:rPr>
                              </m:ctrlPr>
                            </m:funcPr>
                            <m:fName>
                              <m:r>
                                <m:rPr>
                                  <m:sty m:val="p"/>
                                </m:rPr>
                                <a:rPr lang="en-CA" sz="2400">
                                  <a:latin typeface="Cambria Math" panose="02040503050406030204" pitchFamily="18" charset="0"/>
                                </a:rPr>
                                <m:t>exp</m:t>
                              </m:r>
                            </m:fName>
                            <m:e>
                              <m:r>
                                <a:rPr lang="en-CA" sz="2400" i="1">
                                  <a:latin typeface="Cambria Math" panose="02040503050406030204" pitchFamily="18" charset="0"/>
                                </a:rPr>
                                <m:t>𝛽</m:t>
                              </m:r>
                              <m:sSub>
                                <m:sSubPr>
                                  <m:ctrlPr>
                                    <a:rPr lang="en-CA" sz="2400" i="1">
                                      <a:latin typeface="Cambria Math" panose="02040503050406030204" pitchFamily="18" charset="0"/>
                                    </a:rPr>
                                  </m:ctrlPr>
                                </m:sSubPr>
                                <m:e>
                                  <m:r>
                                    <a:rPr lang="en-CA" sz="2400" i="1">
                                      <a:latin typeface="Cambria Math" panose="02040503050406030204" pitchFamily="18" charset="0"/>
                                    </a:rPr>
                                    <m:t>𝑉</m:t>
                                  </m:r>
                                </m:e>
                                <m:sub>
                                  <m:r>
                                    <a:rPr lang="en-CA" sz="2400" i="1">
                                      <a:latin typeface="Cambria Math" panose="02040503050406030204" pitchFamily="18" charset="0"/>
                                    </a:rPr>
                                    <m:t>1</m:t>
                                  </m:r>
                                </m:sub>
                              </m:sSub>
                            </m:e>
                          </m:func>
                        </m:num>
                        <m:den>
                          <m:nary>
                            <m:naryPr>
                              <m:chr m:val="∑"/>
                              <m:ctrlPr>
                                <a:rPr lang="en-CA" sz="2400" i="1">
                                  <a:latin typeface="Cambria Math" panose="02040503050406030204" pitchFamily="18" charset="0"/>
                                </a:rPr>
                              </m:ctrlPr>
                            </m:naryPr>
                            <m:sub>
                              <m:r>
                                <m:rPr>
                                  <m:brk m:alnAt="23"/>
                                </m:rPr>
                                <a:rPr lang="en-CA" sz="2400" i="1">
                                  <a:latin typeface="Cambria Math" panose="02040503050406030204" pitchFamily="18" charset="0"/>
                                </a:rPr>
                                <m:t>𝑖</m:t>
                              </m:r>
                              <m:r>
                                <a:rPr lang="en-CA" sz="2400" i="1">
                                  <a:latin typeface="Cambria Math" panose="02040503050406030204" pitchFamily="18" charset="0"/>
                                </a:rPr>
                                <m:t>=1</m:t>
                              </m:r>
                            </m:sub>
                            <m:sup>
                              <m:r>
                                <a:rPr lang="en-CA" sz="2400" i="1">
                                  <a:latin typeface="Cambria Math" panose="02040503050406030204" pitchFamily="18" charset="0"/>
                                </a:rPr>
                                <m:t>𝑂</m:t>
                              </m:r>
                            </m:sup>
                            <m:e>
                              <m:func>
                                <m:funcPr>
                                  <m:ctrlPr>
                                    <a:rPr lang="en-CA" sz="2400" i="1">
                                      <a:latin typeface="Cambria Math" panose="02040503050406030204" pitchFamily="18" charset="0"/>
                                    </a:rPr>
                                  </m:ctrlPr>
                                </m:funcPr>
                                <m:fName>
                                  <m:r>
                                    <m:rPr>
                                      <m:sty m:val="p"/>
                                    </m:rPr>
                                    <a:rPr lang="en-CA" sz="2400">
                                      <a:latin typeface="Cambria Math" panose="02040503050406030204" pitchFamily="18" charset="0"/>
                                    </a:rPr>
                                    <m:t>exp</m:t>
                                  </m:r>
                                </m:fName>
                                <m:e>
                                  <m:r>
                                    <a:rPr lang="en-CA" sz="2400" i="1">
                                      <a:latin typeface="Cambria Math" panose="02040503050406030204" pitchFamily="18" charset="0"/>
                                    </a:rPr>
                                    <m:t>𝛽</m:t>
                                  </m:r>
                                  <m:sSub>
                                    <m:sSubPr>
                                      <m:ctrlPr>
                                        <a:rPr lang="en-CA" sz="2400" i="1">
                                          <a:latin typeface="Cambria Math" panose="02040503050406030204" pitchFamily="18" charset="0"/>
                                        </a:rPr>
                                      </m:ctrlPr>
                                    </m:sSubPr>
                                    <m:e>
                                      <m:r>
                                        <a:rPr lang="en-CA" sz="2400" i="1">
                                          <a:latin typeface="Cambria Math" panose="02040503050406030204" pitchFamily="18" charset="0"/>
                                        </a:rPr>
                                        <m:t>𝑉</m:t>
                                      </m:r>
                                    </m:e>
                                    <m:sub>
                                      <m:r>
                                        <a:rPr lang="en-CA" sz="2400" i="1">
                                          <a:latin typeface="Cambria Math" panose="02040503050406030204" pitchFamily="18" charset="0"/>
                                        </a:rPr>
                                        <m:t>𝑖</m:t>
                                      </m:r>
                                    </m:sub>
                                  </m:sSub>
                                </m:e>
                              </m:func>
                            </m:e>
                          </m:nary>
                        </m:den>
                      </m:f>
                    </m:oMath>
                  </m:oMathPara>
                </a14:m>
                <a:endParaRPr lang="en-US" sz="2400" dirty="0"/>
              </a:p>
            </p:txBody>
          </p:sp>
        </mc:Choice>
        <mc:Fallback>
          <p:sp>
            <p:nvSpPr>
              <p:cNvPr id="7" name="TextBox 6">
                <a:extLst>
                  <a:ext uri="{FF2B5EF4-FFF2-40B4-BE49-F238E27FC236}">
                    <a16:creationId xmlns:a16="http://schemas.microsoft.com/office/drawing/2014/main" id="{60F4BDE5-AB33-0CFE-880F-2CED46CBFBCF}"/>
                  </a:ext>
                </a:extLst>
              </p:cNvPr>
              <p:cNvSpPr txBox="1">
                <a:spLocks noRot="1" noChangeAspect="1" noMove="1" noResize="1" noEditPoints="1" noAdjustHandles="1" noChangeArrowheads="1" noChangeShapeType="1" noTextEdit="1"/>
              </p:cNvSpPr>
              <p:nvPr/>
            </p:nvSpPr>
            <p:spPr>
              <a:xfrm>
                <a:off x="5589524" y="4146676"/>
                <a:ext cx="6099716" cy="2004780"/>
              </a:xfrm>
              <a:prstGeom prst="rect">
                <a:avLst/>
              </a:prstGeom>
              <a:blipFill>
                <a:blip r:embed="rId3"/>
                <a:stretch>
                  <a:fillRect b="-43396"/>
                </a:stretch>
              </a:blipFill>
            </p:spPr>
            <p:txBody>
              <a:bodyPr/>
              <a:lstStyle/>
              <a:p>
                <a:r>
                  <a:rPr lang="en-US">
                    <a:noFill/>
                  </a:rPr>
                  <a:t> </a:t>
                </a:r>
              </a:p>
            </p:txBody>
          </p:sp>
        </mc:Fallback>
      </mc:AlternateContent>
    </p:spTree>
    <p:extLst>
      <p:ext uri="{BB962C8B-B14F-4D97-AF65-F5344CB8AC3E}">
        <p14:creationId xmlns:p14="http://schemas.microsoft.com/office/powerpoint/2010/main" val="139213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12739-947D-08EC-83EB-E0D246F61492}"/>
              </a:ext>
            </a:extLst>
          </p:cNvPr>
          <p:cNvSpPr>
            <a:spLocks noGrp="1"/>
          </p:cNvSpPr>
          <p:nvPr>
            <p:ph type="title"/>
          </p:nvPr>
        </p:nvSpPr>
        <p:spPr/>
        <p:txBody>
          <a:bodyPr/>
          <a:lstStyle/>
          <a:p>
            <a:r>
              <a:rPr lang="en-US" dirty="0"/>
              <a:t>The likelihood function</a:t>
            </a:r>
          </a:p>
        </p:txBody>
      </p:sp>
      <p:pic>
        <p:nvPicPr>
          <p:cNvPr id="5" name="Picture 4" descr="A screen shot of a computer program&#10;&#10;Description automatically generated">
            <a:extLst>
              <a:ext uri="{FF2B5EF4-FFF2-40B4-BE49-F238E27FC236}">
                <a16:creationId xmlns:a16="http://schemas.microsoft.com/office/drawing/2014/main" id="{4A9CC043-F4F0-1B04-2561-ECC85E0E7B3A}"/>
              </a:ext>
            </a:extLst>
          </p:cNvPr>
          <p:cNvPicPr>
            <a:picLocks noChangeAspect="1"/>
          </p:cNvPicPr>
          <p:nvPr/>
        </p:nvPicPr>
        <p:blipFill rotWithShape="1">
          <a:blip r:embed="rId2"/>
          <a:srcRect b="95283"/>
          <a:stretch/>
        </p:blipFill>
        <p:spPr>
          <a:xfrm>
            <a:off x="147597" y="2072640"/>
            <a:ext cx="11896806" cy="53644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BFB55BC-E11E-1C33-A087-A3E7CBCA0589}"/>
                  </a:ext>
                </a:extLst>
              </p:cNvPr>
              <p:cNvSpPr txBox="1"/>
              <p:nvPr/>
            </p:nvSpPr>
            <p:spPr>
              <a:xfrm>
                <a:off x="116627" y="3161300"/>
                <a:ext cx="12075373" cy="2123658"/>
              </a:xfrm>
              <a:prstGeom prst="rect">
                <a:avLst/>
              </a:prstGeom>
              <a:noFill/>
            </p:spPr>
            <p:txBody>
              <a:bodyPr wrap="square" rtlCol="0">
                <a:spAutoFit/>
              </a:bodyPr>
              <a:lstStyle/>
              <a:p>
                <a:r>
                  <a:rPr lang="en-US" dirty="0"/>
                  <a:t>This function takes three arguments: </a:t>
                </a:r>
              </a:p>
              <a:p>
                <a:endParaRPr lang="en-US" dirty="0"/>
              </a:p>
              <a:p>
                <a:pPr marL="342900" indent="-342900">
                  <a:buFont typeface="+mj-lt"/>
                  <a:buAutoNum type="arabicPeriod"/>
                </a:pPr>
                <a:r>
                  <a:rPr lang="en-US" sz="1600" u="sng" dirty="0"/>
                  <a:t>Pars</a:t>
                </a:r>
                <a:r>
                  <a:rPr lang="en-US" sz="1600" dirty="0"/>
                  <a:t>. This is our list of two parameters [</a:t>
                </a:r>
                <a14:m>
                  <m:oMath xmlns:m="http://schemas.openxmlformats.org/officeDocument/2006/math">
                    <m:r>
                      <a:rPr lang="en-CA" sz="1600" b="0" i="1" smtClean="0">
                        <a:latin typeface="Cambria Math" panose="02040503050406030204" pitchFamily="18" charset="0"/>
                      </a:rPr>
                      <m:t>𝛼</m:t>
                    </m:r>
                    <m:r>
                      <a:rPr lang="en-CA" sz="1600" b="0" i="1" smtClean="0">
                        <a:latin typeface="Cambria Math" panose="02040503050406030204" pitchFamily="18" charset="0"/>
                      </a:rPr>
                      <m:t>, </m:t>
                    </m:r>
                    <m:r>
                      <a:rPr lang="en-CA" sz="1600" b="0" i="1" smtClean="0">
                        <a:latin typeface="Cambria Math" panose="02040503050406030204" pitchFamily="18" charset="0"/>
                      </a:rPr>
                      <m:t>𝛽</m:t>
                    </m:r>
                  </m:oMath>
                </a14:m>
                <a:r>
                  <a:rPr lang="en-US" sz="1600" dirty="0"/>
                  <a:t>]. Recall: our goal is to see how likely our </a:t>
                </a:r>
                <a:r>
                  <a:rPr lang="en-US" sz="1600" i="1" dirty="0"/>
                  <a:t>data </a:t>
                </a:r>
                <a:r>
                  <a:rPr lang="en-US" sz="1600" dirty="0"/>
                  <a:t>are </a:t>
                </a:r>
                <a:r>
                  <a:rPr lang="en-US" sz="1600" b="1" dirty="0"/>
                  <a:t>given </a:t>
                </a:r>
                <a:r>
                  <a:rPr lang="en-US" sz="1600" dirty="0"/>
                  <a:t>some parameters, </a:t>
                </a:r>
                <a14:m>
                  <m:oMath xmlns:m="http://schemas.openxmlformats.org/officeDocument/2006/math">
                    <m:r>
                      <a:rPr lang="en-CA" sz="1600" b="0" i="1" smtClean="0">
                        <a:latin typeface="Cambria Math" panose="02040503050406030204" pitchFamily="18" charset="0"/>
                      </a:rPr>
                      <m:t>𝑃</m:t>
                    </m:r>
                    <m:d>
                      <m:dPr>
                        <m:endChr m:val="|"/>
                        <m:ctrlPr>
                          <a:rPr lang="en-CA" sz="1600" b="0" i="1" smtClean="0">
                            <a:latin typeface="Cambria Math" panose="02040503050406030204" pitchFamily="18" charset="0"/>
                          </a:rPr>
                        </m:ctrlPr>
                      </m:dPr>
                      <m:e>
                        <m:r>
                          <a:rPr lang="en-CA" sz="1600" b="0" i="1" smtClean="0">
                            <a:latin typeface="Cambria Math" panose="02040503050406030204" pitchFamily="18" charset="0"/>
                          </a:rPr>
                          <m:t>𝐷𝑎𝑡𝑎</m:t>
                        </m:r>
                        <m:r>
                          <a:rPr lang="en-CA" sz="1600" b="0" i="1" smtClean="0">
                            <a:latin typeface="Cambria Math" panose="02040503050406030204" pitchFamily="18" charset="0"/>
                          </a:rPr>
                          <m:t> </m:t>
                        </m:r>
                      </m:e>
                    </m:d>
                    <m:r>
                      <a:rPr lang="en-CA" sz="1600" b="0" i="1" smtClean="0">
                        <a:latin typeface="Cambria Math" panose="02040503050406030204" pitchFamily="18" charset="0"/>
                      </a:rPr>
                      <m:t>𝜃</m:t>
                    </m:r>
                    <m:r>
                      <a:rPr lang="en-CA" sz="1600" b="0" i="1" smtClean="0">
                        <a:latin typeface="Cambria Math" panose="02040503050406030204" pitchFamily="18" charset="0"/>
                      </a:rPr>
                      <m:t>)</m:t>
                    </m:r>
                  </m:oMath>
                </a14:m>
                <a:r>
                  <a:rPr lang="en-US" sz="1600" dirty="0"/>
                  <a:t>. Here we are literally </a:t>
                </a:r>
                <a:r>
                  <a:rPr lang="en-US" sz="1600" i="1" dirty="0"/>
                  <a:t>giving </a:t>
                </a:r>
                <a:r>
                  <a:rPr lang="en-US" sz="1600" dirty="0"/>
                  <a:t>the function some parameters. </a:t>
                </a:r>
              </a:p>
              <a:p>
                <a:pPr marL="342900" indent="-342900">
                  <a:buFont typeface="+mj-lt"/>
                  <a:buAutoNum type="arabicPeriod"/>
                </a:pPr>
                <a:endParaRPr lang="en-US" sz="1600" dirty="0"/>
              </a:p>
              <a:p>
                <a:pPr marL="342900" indent="-342900">
                  <a:buFont typeface="+mj-lt"/>
                  <a:buAutoNum type="arabicPeriod"/>
                </a:pPr>
                <a:r>
                  <a:rPr lang="en-US" sz="1600" u="sng" dirty="0"/>
                  <a:t>Choices</a:t>
                </a:r>
                <a:r>
                  <a:rPr lang="en-US" sz="1600" dirty="0"/>
                  <a:t>. This is a vector of a single subject’s binary choices (0 = triangle, 1 = square). So this would look like [0, 0, 1, 0, 1…]</a:t>
                </a:r>
              </a:p>
              <a:p>
                <a:pPr marL="342900" indent="-342900">
                  <a:buFont typeface="+mj-lt"/>
                  <a:buAutoNum type="arabicPeriod"/>
                </a:pPr>
                <a:endParaRPr lang="en-US" sz="1600" u="sng" dirty="0"/>
              </a:p>
              <a:p>
                <a:pPr marL="342900" indent="-342900">
                  <a:buFont typeface="+mj-lt"/>
                  <a:buAutoNum type="arabicPeriod"/>
                </a:pPr>
                <a:r>
                  <a:rPr lang="en-US" sz="1600" u="sng" dirty="0"/>
                  <a:t>Rewards</a:t>
                </a:r>
                <a:r>
                  <a:rPr lang="en-US" sz="1600" dirty="0"/>
                  <a:t>. This is a vector of a single subject’s received rewards after their choices. So this would look like [-0.85,  0.34,  1.01, -0.43..]</a:t>
                </a:r>
                <a:endParaRPr lang="en-US" sz="1600" u="sng" dirty="0"/>
              </a:p>
            </p:txBody>
          </p:sp>
        </mc:Choice>
        <mc:Fallback xmlns="">
          <p:sp>
            <p:nvSpPr>
              <p:cNvPr id="3" name="TextBox 2">
                <a:extLst>
                  <a:ext uri="{FF2B5EF4-FFF2-40B4-BE49-F238E27FC236}">
                    <a16:creationId xmlns:a16="http://schemas.microsoft.com/office/drawing/2014/main" id="{2BFB55BC-E11E-1C33-A087-A3E7CBCA0589}"/>
                  </a:ext>
                </a:extLst>
              </p:cNvPr>
              <p:cNvSpPr txBox="1">
                <a:spLocks noRot="1" noChangeAspect="1" noMove="1" noResize="1" noEditPoints="1" noAdjustHandles="1" noChangeArrowheads="1" noChangeShapeType="1" noTextEdit="1"/>
              </p:cNvSpPr>
              <p:nvPr/>
            </p:nvSpPr>
            <p:spPr>
              <a:xfrm>
                <a:off x="116627" y="3161300"/>
                <a:ext cx="12075373" cy="2123658"/>
              </a:xfrm>
              <a:prstGeom prst="rect">
                <a:avLst/>
              </a:prstGeom>
              <a:blipFill>
                <a:blip r:embed="rId3"/>
                <a:stretch>
                  <a:fillRect l="-420" t="-1786" r="-210" b="-2381"/>
                </a:stretch>
              </a:blipFill>
            </p:spPr>
            <p:txBody>
              <a:bodyPr/>
              <a:lstStyle/>
              <a:p>
                <a:r>
                  <a:rPr lang="en-US">
                    <a:noFill/>
                  </a:rPr>
                  <a:t> </a:t>
                </a:r>
              </a:p>
            </p:txBody>
          </p:sp>
        </mc:Fallback>
      </mc:AlternateContent>
    </p:spTree>
    <p:extLst>
      <p:ext uri="{BB962C8B-B14F-4D97-AF65-F5344CB8AC3E}">
        <p14:creationId xmlns:p14="http://schemas.microsoft.com/office/powerpoint/2010/main" val="26407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12739-947D-08EC-83EB-E0D246F61492}"/>
              </a:ext>
            </a:extLst>
          </p:cNvPr>
          <p:cNvSpPr>
            <a:spLocks noGrp="1"/>
          </p:cNvSpPr>
          <p:nvPr>
            <p:ph type="title"/>
          </p:nvPr>
        </p:nvSpPr>
        <p:spPr/>
        <p:txBody>
          <a:bodyPr/>
          <a:lstStyle/>
          <a:p>
            <a:r>
              <a:rPr lang="en-US" dirty="0"/>
              <a:t>The likelihood function</a:t>
            </a:r>
          </a:p>
        </p:txBody>
      </p:sp>
      <p:pic>
        <p:nvPicPr>
          <p:cNvPr id="5" name="Picture 4" descr="A screen shot of a computer program&#10;&#10;Description automatically generated">
            <a:extLst>
              <a:ext uri="{FF2B5EF4-FFF2-40B4-BE49-F238E27FC236}">
                <a16:creationId xmlns:a16="http://schemas.microsoft.com/office/drawing/2014/main" id="{4A9CC043-F4F0-1B04-2561-ECC85E0E7B3A}"/>
              </a:ext>
            </a:extLst>
          </p:cNvPr>
          <p:cNvPicPr>
            <a:picLocks noChangeAspect="1"/>
          </p:cNvPicPr>
          <p:nvPr/>
        </p:nvPicPr>
        <p:blipFill rotWithShape="1">
          <a:blip r:embed="rId2"/>
          <a:srcRect b="95283"/>
          <a:stretch/>
        </p:blipFill>
        <p:spPr>
          <a:xfrm>
            <a:off x="147597" y="2072640"/>
            <a:ext cx="11896806" cy="536448"/>
          </a:xfrm>
          <a:prstGeom prst="rect">
            <a:avLst/>
          </a:prstGeom>
        </p:spPr>
      </p:pic>
      <p:sp>
        <p:nvSpPr>
          <p:cNvPr id="3" name="TextBox 2">
            <a:extLst>
              <a:ext uri="{FF2B5EF4-FFF2-40B4-BE49-F238E27FC236}">
                <a16:creationId xmlns:a16="http://schemas.microsoft.com/office/drawing/2014/main" id="{2BFB55BC-E11E-1C33-A087-A3E7CBCA0589}"/>
              </a:ext>
            </a:extLst>
          </p:cNvPr>
          <p:cNvSpPr txBox="1"/>
          <p:nvPr/>
        </p:nvSpPr>
        <p:spPr>
          <a:xfrm>
            <a:off x="116627" y="3161300"/>
            <a:ext cx="12075373" cy="369332"/>
          </a:xfrm>
          <a:prstGeom prst="rect">
            <a:avLst/>
          </a:prstGeom>
          <a:noFill/>
        </p:spPr>
        <p:txBody>
          <a:bodyPr wrap="square" rtlCol="0">
            <a:spAutoFit/>
          </a:bodyPr>
          <a:lstStyle/>
          <a:p>
            <a:r>
              <a:rPr lang="en-CA" dirty="0"/>
              <a:t>Before even reviewing </a:t>
            </a:r>
            <a:r>
              <a:rPr lang="en-CA" i="1" dirty="0"/>
              <a:t>how </a:t>
            </a:r>
            <a:r>
              <a:rPr lang="en-CA" dirty="0"/>
              <a:t>this function works, let’s just see how this function works</a:t>
            </a:r>
            <a:endParaRPr lang="en-US" sz="1600" u="sng" dirty="0"/>
          </a:p>
        </p:txBody>
      </p:sp>
      <p:pic>
        <p:nvPicPr>
          <p:cNvPr id="6" name="Picture 5">
            <a:extLst>
              <a:ext uri="{FF2B5EF4-FFF2-40B4-BE49-F238E27FC236}">
                <a16:creationId xmlns:a16="http://schemas.microsoft.com/office/drawing/2014/main" id="{BF6D2BFE-74DC-461B-95BC-41DB308D6102}"/>
              </a:ext>
            </a:extLst>
          </p:cNvPr>
          <p:cNvPicPr>
            <a:picLocks noChangeAspect="1"/>
          </p:cNvPicPr>
          <p:nvPr/>
        </p:nvPicPr>
        <p:blipFill>
          <a:blip r:embed="rId3"/>
          <a:stretch>
            <a:fillRect/>
          </a:stretch>
        </p:blipFill>
        <p:spPr>
          <a:xfrm>
            <a:off x="354861" y="3931714"/>
            <a:ext cx="5549900" cy="5461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815E3C-B920-C312-578D-B6CDB410D672}"/>
                  </a:ext>
                </a:extLst>
              </p:cNvPr>
              <p:cNvSpPr txBox="1"/>
              <p:nvPr/>
            </p:nvSpPr>
            <p:spPr>
              <a:xfrm>
                <a:off x="1024128" y="4694230"/>
                <a:ext cx="37851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endChr m:val="|"/>
                          <m:ctrlPr>
                            <a:rPr lang="en-CA" b="0" i="1" smtClean="0">
                              <a:latin typeface="Cambria Math" panose="02040503050406030204" pitchFamily="18" charset="0"/>
                            </a:rPr>
                          </m:ctrlPr>
                        </m:dPr>
                        <m:e>
                          <m:r>
                            <a:rPr lang="en-CA" b="0" i="1" smtClean="0">
                              <a:latin typeface="Cambria Math" panose="02040503050406030204" pitchFamily="18" charset="0"/>
                            </a:rPr>
                            <m:t>𝐷𝑎𝑡𝑎</m:t>
                          </m:r>
                          <m:r>
                            <a:rPr lang="en-CA" b="0" i="1" smtClean="0">
                              <a:latin typeface="Cambria Math" panose="02040503050406030204" pitchFamily="18" charset="0"/>
                            </a:rPr>
                            <m:t> </m:t>
                          </m:r>
                        </m:e>
                      </m:d>
                      <m:r>
                        <a:rPr lang="en-CA" b="0" i="1" smtClean="0">
                          <a:latin typeface="Cambria Math" panose="02040503050406030204" pitchFamily="18" charset="0"/>
                        </a:rPr>
                        <m:t>𝛼</m:t>
                      </m:r>
                      <m:r>
                        <a:rPr lang="en-CA" b="0" i="1" smtClean="0">
                          <a:latin typeface="Cambria Math" panose="02040503050406030204" pitchFamily="18" charset="0"/>
                        </a:rPr>
                        <m:t>=0.3, </m:t>
                      </m:r>
                      <m:r>
                        <a:rPr lang="en-CA" b="0" i="1" smtClean="0">
                          <a:latin typeface="Cambria Math" panose="02040503050406030204" pitchFamily="18" charset="0"/>
                        </a:rPr>
                        <m:t>𝛽</m:t>
                      </m:r>
                      <m:r>
                        <a:rPr lang="en-CA" b="0" i="1" smtClean="0">
                          <a:latin typeface="Cambria Math" panose="02040503050406030204" pitchFamily="18" charset="0"/>
                        </a:rPr>
                        <m:t>=1.1)∝</m:t>
                      </m:r>
                      <m:r>
                        <a:rPr lang="en-CA" b="0" i="0" smtClean="0">
                          <a:latin typeface="Cambria Math" panose="02040503050406030204" pitchFamily="18" charset="0"/>
                        </a:rPr>
                        <m:t>110.47</m:t>
                      </m:r>
                    </m:oMath>
                  </m:oMathPara>
                </a14:m>
                <a:endParaRPr lang="en-US" dirty="0"/>
              </a:p>
            </p:txBody>
          </p:sp>
        </mc:Choice>
        <mc:Fallback xmlns="">
          <p:sp>
            <p:nvSpPr>
              <p:cNvPr id="7" name="TextBox 6">
                <a:extLst>
                  <a:ext uri="{FF2B5EF4-FFF2-40B4-BE49-F238E27FC236}">
                    <a16:creationId xmlns:a16="http://schemas.microsoft.com/office/drawing/2014/main" id="{3E815E3C-B920-C312-578D-B6CDB410D672}"/>
                  </a:ext>
                </a:extLst>
              </p:cNvPr>
              <p:cNvSpPr txBox="1">
                <a:spLocks noRot="1" noChangeAspect="1" noMove="1" noResize="1" noEditPoints="1" noAdjustHandles="1" noChangeArrowheads="1" noChangeShapeType="1" noTextEdit="1"/>
              </p:cNvSpPr>
              <p:nvPr/>
            </p:nvSpPr>
            <p:spPr>
              <a:xfrm>
                <a:off x="1024128" y="4694230"/>
                <a:ext cx="3785139" cy="369332"/>
              </a:xfrm>
              <a:prstGeom prst="rect">
                <a:avLst/>
              </a:prstGeom>
              <a:blipFill>
                <a:blip r:embed="rId4"/>
                <a:stretch>
                  <a:fillRect b="-1666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CC1E645-D3AC-7226-1D63-C2FFC55D65B0}"/>
              </a:ext>
            </a:extLst>
          </p:cNvPr>
          <p:cNvPicPr>
            <a:picLocks noChangeAspect="1"/>
          </p:cNvPicPr>
          <p:nvPr/>
        </p:nvPicPr>
        <p:blipFill>
          <a:blip r:embed="rId5"/>
          <a:srcRect/>
          <a:stretch/>
        </p:blipFill>
        <p:spPr>
          <a:xfrm>
            <a:off x="6287241" y="3946629"/>
            <a:ext cx="5549900" cy="516269"/>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08FFC97-1E1F-F32D-F9FB-A32709ECDABE}"/>
                  </a:ext>
                </a:extLst>
              </p:cNvPr>
              <p:cNvSpPr txBox="1"/>
              <p:nvPr/>
            </p:nvSpPr>
            <p:spPr>
              <a:xfrm>
                <a:off x="7169621" y="4694230"/>
                <a:ext cx="39133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endChr m:val="|"/>
                          <m:ctrlPr>
                            <a:rPr lang="en-CA" b="0" i="1" smtClean="0">
                              <a:latin typeface="Cambria Math" panose="02040503050406030204" pitchFamily="18" charset="0"/>
                            </a:rPr>
                          </m:ctrlPr>
                        </m:dPr>
                        <m:e>
                          <m:r>
                            <a:rPr lang="en-CA" b="0" i="1" smtClean="0">
                              <a:latin typeface="Cambria Math" panose="02040503050406030204" pitchFamily="18" charset="0"/>
                            </a:rPr>
                            <m:t>𝐷𝑎𝑡𝑎</m:t>
                          </m:r>
                          <m:r>
                            <a:rPr lang="en-CA" b="0" i="1" smtClean="0">
                              <a:latin typeface="Cambria Math" panose="02040503050406030204" pitchFamily="18" charset="0"/>
                            </a:rPr>
                            <m:t> </m:t>
                          </m:r>
                        </m:e>
                      </m:d>
                      <m:r>
                        <a:rPr lang="en-CA" b="0" i="1" smtClean="0">
                          <a:latin typeface="Cambria Math" panose="02040503050406030204" pitchFamily="18" charset="0"/>
                        </a:rPr>
                        <m:t>𝛼</m:t>
                      </m:r>
                      <m:r>
                        <a:rPr lang="en-CA" b="0" i="1" smtClean="0">
                          <a:latin typeface="Cambria Math" panose="02040503050406030204" pitchFamily="18" charset="0"/>
                        </a:rPr>
                        <m:t>=0.2, </m:t>
                      </m:r>
                      <m:r>
                        <a:rPr lang="en-CA" b="0" i="1" smtClean="0">
                          <a:latin typeface="Cambria Math" panose="02040503050406030204" pitchFamily="18" charset="0"/>
                        </a:rPr>
                        <m:t>𝛽</m:t>
                      </m:r>
                      <m:r>
                        <a:rPr lang="en-CA" b="0" i="1" smtClean="0">
                          <a:latin typeface="Cambria Math" panose="02040503050406030204" pitchFamily="18" charset="0"/>
                        </a:rPr>
                        <m:t>=1.21)∝</m:t>
                      </m:r>
                      <m:r>
                        <a:rPr lang="en-CA" b="0" i="0" smtClean="0">
                          <a:latin typeface="Cambria Math" panose="02040503050406030204" pitchFamily="18" charset="0"/>
                        </a:rPr>
                        <m:t>106.78</m:t>
                      </m:r>
                    </m:oMath>
                  </m:oMathPara>
                </a14:m>
                <a:endParaRPr lang="en-US" dirty="0"/>
              </a:p>
            </p:txBody>
          </p:sp>
        </mc:Choice>
        <mc:Fallback xmlns="">
          <p:sp>
            <p:nvSpPr>
              <p:cNvPr id="11" name="TextBox 10">
                <a:extLst>
                  <a:ext uri="{FF2B5EF4-FFF2-40B4-BE49-F238E27FC236}">
                    <a16:creationId xmlns:a16="http://schemas.microsoft.com/office/drawing/2014/main" id="{308FFC97-1E1F-F32D-F9FB-A32709ECDABE}"/>
                  </a:ext>
                </a:extLst>
              </p:cNvPr>
              <p:cNvSpPr txBox="1">
                <a:spLocks noRot="1" noChangeAspect="1" noMove="1" noResize="1" noEditPoints="1" noAdjustHandles="1" noChangeArrowheads="1" noChangeShapeType="1" noTextEdit="1"/>
              </p:cNvSpPr>
              <p:nvPr/>
            </p:nvSpPr>
            <p:spPr>
              <a:xfrm>
                <a:off x="7169621" y="4694230"/>
                <a:ext cx="3913379" cy="369332"/>
              </a:xfrm>
              <a:prstGeom prst="rect">
                <a:avLst/>
              </a:prstGeom>
              <a:blipFill>
                <a:blip r:embed="rId6"/>
                <a:stretch>
                  <a:fillRect b="-1666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89B7CCE-B3B8-8B8B-C54F-2CF277B6D729}"/>
              </a:ext>
            </a:extLst>
          </p:cNvPr>
          <p:cNvSpPr txBox="1"/>
          <p:nvPr/>
        </p:nvSpPr>
        <p:spPr>
          <a:xfrm>
            <a:off x="116627" y="6022848"/>
            <a:ext cx="8503118" cy="646331"/>
          </a:xfrm>
          <a:prstGeom prst="rect">
            <a:avLst/>
          </a:prstGeom>
          <a:noFill/>
        </p:spPr>
        <p:txBody>
          <a:bodyPr wrap="square" rtlCol="0">
            <a:spAutoFit/>
          </a:bodyPr>
          <a:lstStyle/>
          <a:p>
            <a:r>
              <a:rPr lang="en-US" dirty="0"/>
              <a:t>We’ll explain what these numbers mean shortly, but for now just keep in mind that we can </a:t>
            </a:r>
            <a:r>
              <a:rPr lang="en-US" i="1" dirty="0"/>
              <a:t>try </a:t>
            </a:r>
            <a:r>
              <a:rPr lang="en-US" dirty="0"/>
              <a:t>out different parameter values and see how it affects this “likelihood” value</a:t>
            </a:r>
          </a:p>
        </p:txBody>
      </p:sp>
    </p:spTree>
    <p:extLst>
      <p:ext uri="{BB962C8B-B14F-4D97-AF65-F5344CB8AC3E}">
        <p14:creationId xmlns:p14="http://schemas.microsoft.com/office/powerpoint/2010/main" val="395531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6" name="Picture 5">
            <a:extLst>
              <a:ext uri="{FF2B5EF4-FFF2-40B4-BE49-F238E27FC236}">
                <a16:creationId xmlns:a16="http://schemas.microsoft.com/office/drawing/2014/main" id="{1CF1A3FF-5642-DE28-86BB-65D838015C9F}"/>
              </a:ext>
            </a:extLst>
          </p:cNvPr>
          <p:cNvPicPr>
            <a:picLocks noChangeAspect="1"/>
          </p:cNvPicPr>
          <p:nvPr/>
        </p:nvPicPr>
        <p:blipFill rotWithShape="1">
          <a:blip r:embed="rId2"/>
          <a:srcRect t="7608" b="7608"/>
          <a:stretch/>
        </p:blipFill>
        <p:spPr>
          <a:xfrm>
            <a:off x="2822448" y="1690688"/>
            <a:ext cx="5675376" cy="620879"/>
          </a:xfrm>
          <a:prstGeom prst="rect">
            <a:avLst/>
          </a:prstGeom>
        </p:spPr>
      </p:pic>
      <p:sp>
        <p:nvSpPr>
          <p:cNvPr id="7" name="TextBox 6">
            <a:extLst>
              <a:ext uri="{FF2B5EF4-FFF2-40B4-BE49-F238E27FC236}">
                <a16:creationId xmlns:a16="http://schemas.microsoft.com/office/drawing/2014/main" id="{B7471277-EF10-B984-E41C-ED4DF992210B}"/>
              </a:ext>
            </a:extLst>
          </p:cNvPr>
          <p:cNvSpPr txBox="1"/>
          <p:nvPr/>
        </p:nvSpPr>
        <p:spPr>
          <a:xfrm>
            <a:off x="414528" y="3244334"/>
            <a:ext cx="11594592" cy="1477328"/>
          </a:xfrm>
          <a:prstGeom prst="rect">
            <a:avLst/>
          </a:prstGeom>
          <a:noFill/>
        </p:spPr>
        <p:txBody>
          <a:bodyPr wrap="square" rtlCol="0">
            <a:spAutoFit/>
          </a:bodyPr>
          <a:lstStyle/>
          <a:p>
            <a:r>
              <a:rPr lang="en-US" dirty="0"/>
              <a:t>The first thing we do </a:t>
            </a:r>
            <a:r>
              <a:rPr lang="en-US" b="1" dirty="0"/>
              <a:t>within </a:t>
            </a:r>
            <a:r>
              <a:rPr lang="en-US" dirty="0"/>
              <a:t>our function is to assign our parameters names. For example:</a:t>
            </a:r>
          </a:p>
          <a:p>
            <a:endParaRPr lang="en-US" dirty="0"/>
          </a:p>
          <a:p>
            <a:pPr algn="ctr"/>
            <a:r>
              <a:rPr lang="en-US" dirty="0"/>
              <a:t>Pars = [.1, 1.12] </a:t>
            </a:r>
            <a:r>
              <a:rPr lang="en-US" dirty="0">
                <a:sym typeface="Wingdings" pitchFamily="2" charset="2"/>
              </a:rPr>
              <a:t> alpha = .1, beta = 1.12</a:t>
            </a:r>
          </a:p>
          <a:p>
            <a:pPr algn="ctr"/>
            <a:endParaRPr lang="en-US" dirty="0">
              <a:sym typeface="Wingdings" pitchFamily="2" charset="2"/>
            </a:endParaRPr>
          </a:p>
          <a:p>
            <a:r>
              <a:rPr lang="en-US" dirty="0">
                <a:sym typeface="Wingdings" pitchFamily="2" charset="2"/>
              </a:rPr>
              <a:t>This will just help keep our code cleaner moving forward</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4CA0E4-BB96-772A-4861-65B5F86306AD}"/>
                  </a:ext>
                </a:extLst>
              </p:cNvPr>
              <p:cNvSpPr txBox="1"/>
              <p:nvPr/>
            </p:nvSpPr>
            <p:spPr>
              <a:xfrm>
                <a:off x="6772148" y="234004"/>
                <a:ext cx="6099716"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𝑟</m:t>
                          </m:r>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oMath>
                  </m:oMathPara>
                </a14:m>
                <a:endParaRPr lang="en-CA"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r>
                            <a:rPr lang="en-CA" sz="2400" i="1">
                              <a:latin typeface="Cambria Math" panose="02040503050406030204" pitchFamily="18" charset="0"/>
                            </a:rPr>
                            <m:t>+1</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𝛼</m:t>
                      </m:r>
                      <m:r>
                        <a:rPr lang="en-CA" sz="2400" i="1">
                          <a:latin typeface="Cambria Math" panose="02040503050406030204" pitchFamily="18" charset="0"/>
                        </a:rPr>
                        <m:t> ∙ </m:t>
                      </m:r>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oMath>
                  </m:oMathPara>
                </a14:m>
                <a:endParaRPr lang="en-CA" sz="2400" b="0" dirty="0"/>
              </a:p>
            </p:txBody>
          </p:sp>
        </mc:Choice>
        <mc:Fallback xmlns="">
          <p:sp>
            <p:nvSpPr>
              <p:cNvPr id="9" name="TextBox 8">
                <a:extLst>
                  <a:ext uri="{FF2B5EF4-FFF2-40B4-BE49-F238E27FC236}">
                    <a16:creationId xmlns:a16="http://schemas.microsoft.com/office/drawing/2014/main" id="{274CA0E4-BB96-772A-4861-65B5F86306AD}"/>
                  </a:ext>
                </a:extLst>
              </p:cNvPr>
              <p:cNvSpPr txBox="1">
                <a:spLocks noRot="1" noChangeAspect="1" noMove="1" noResize="1" noEditPoints="1" noAdjustHandles="1" noChangeArrowheads="1" noChangeShapeType="1" noTextEdit="1"/>
              </p:cNvSpPr>
              <p:nvPr/>
            </p:nvSpPr>
            <p:spPr>
              <a:xfrm>
                <a:off x="6772148" y="234004"/>
                <a:ext cx="6099716" cy="830997"/>
              </a:xfrm>
              <a:prstGeom prst="rect">
                <a:avLst/>
              </a:prstGeom>
              <a:blipFill>
                <a:blip r:embed="rId3"/>
                <a:stretch>
                  <a:fillRect b="-10606"/>
                </a:stretch>
              </a:blipFill>
            </p:spPr>
            <p:txBody>
              <a:bodyPr/>
              <a:lstStyle/>
              <a:p>
                <a:r>
                  <a:rPr lang="en-US">
                    <a:noFill/>
                  </a:rPr>
                  <a:t> </a:t>
                </a:r>
              </a:p>
            </p:txBody>
          </p:sp>
        </mc:Fallback>
      </mc:AlternateContent>
    </p:spTree>
    <p:extLst>
      <p:ext uri="{BB962C8B-B14F-4D97-AF65-F5344CB8AC3E}">
        <p14:creationId xmlns:p14="http://schemas.microsoft.com/office/powerpoint/2010/main" val="338603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6" name="Picture 5" descr="A screen shot of a computer program&#10;&#10;Description automatically generated">
            <a:extLst>
              <a:ext uri="{FF2B5EF4-FFF2-40B4-BE49-F238E27FC236}">
                <a16:creationId xmlns:a16="http://schemas.microsoft.com/office/drawing/2014/main" id="{1CF1A3FF-5642-DE28-86BB-65D838015C9F}"/>
              </a:ext>
            </a:extLst>
          </p:cNvPr>
          <p:cNvPicPr>
            <a:picLocks noChangeAspect="1"/>
          </p:cNvPicPr>
          <p:nvPr/>
        </p:nvPicPr>
        <p:blipFill rotWithShape="1">
          <a:blip r:embed="rId2"/>
          <a:srcRect t="52777" b="35781"/>
          <a:stretch/>
        </p:blipFill>
        <p:spPr>
          <a:xfrm>
            <a:off x="981456" y="1593152"/>
            <a:ext cx="10229088" cy="1119050"/>
          </a:xfrm>
          <a:prstGeom prst="rect">
            <a:avLst/>
          </a:prstGeom>
        </p:spPr>
      </p:pic>
      <p:sp>
        <p:nvSpPr>
          <p:cNvPr id="7" name="TextBox 6">
            <a:extLst>
              <a:ext uri="{FF2B5EF4-FFF2-40B4-BE49-F238E27FC236}">
                <a16:creationId xmlns:a16="http://schemas.microsoft.com/office/drawing/2014/main" id="{B7471277-EF10-B984-E41C-ED4DF992210B}"/>
              </a:ext>
            </a:extLst>
          </p:cNvPr>
          <p:cNvSpPr txBox="1"/>
          <p:nvPr/>
        </p:nvSpPr>
        <p:spPr>
          <a:xfrm>
            <a:off x="414528" y="3244334"/>
            <a:ext cx="11594592" cy="2585323"/>
          </a:xfrm>
          <a:prstGeom prst="rect">
            <a:avLst/>
          </a:prstGeom>
          <a:noFill/>
        </p:spPr>
        <p:txBody>
          <a:bodyPr wrap="square" rtlCol="0">
            <a:spAutoFit/>
          </a:bodyPr>
          <a:lstStyle/>
          <a:p>
            <a:r>
              <a:rPr lang="en-US" dirty="0"/>
              <a:t>Next, we set up two initial variables</a:t>
            </a:r>
          </a:p>
          <a:p>
            <a:endParaRPr lang="en-US" dirty="0"/>
          </a:p>
          <a:p>
            <a:pPr marL="342900" indent="-342900">
              <a:buFont typeface="+mj-lt"/>
              <a:buAutoNum type="arabicPeriod"/>
            </a:pPr>
            <a:r>
              <a:rPr lang="en-US" u="sng" dirty="0"/>
              <a:t>V</a:t>
            </a:r>
            <a:r>
              <a:rPr lang="en-US" dirty="0"/>
              <a:t>. This will be our value variable from our RL model earlier. </a:t>
            </a:r>
          </a:p>
          <a:p>
            <a:pPr marL="800100" lvl="1" indent="-342900">
              <a:buFont typeface="Arial" panose="020B0604020202020204" pitchFamily="34" charset="0"/>
              <a:buChar char="•"/>
            </a:pPr>
            <a:r>
              <a:rPr lang="en-US" dirty="0"/>
              <a:t>There are two of these, one for each stimulus (triangle, square)</a:t>
            </a:r>
          </a:p>
          <a:p>
            <a:pPr marL="800100" lvl="1" indent="-342900">
              <a:buFont typeface="Arial" panose="020B0604020202020204" pitchFamily="34" charset="0"/>
              <a:buChar char="•"/>
            </a:pPr>
            <a:r>
              <a:rPr lang="en-US" dirty="0"/>
              <a:t>They both begin at 0, reflecting that subjects have no initial preference for one stimulus over the other before learning about their reward associations</a:t>
            </a:r>
          </a:p>
          <a:p>
            <a:pPr marL="800100" lvl="1" indent="-342900">
              <a:buFont typeface="Arial" panose="020B0604020202020204" pitchFamily="34" charset="0"/>
              <a:buChar char="•"/>
            </a:pPr>
            <a:endParaRPr lang="en-US" dirty="0"/>
          </a:p>
          <a:p>
            <a:pPr marL="342900" indent="-342900">
              <a:buFont typeface="+mj-lt"/>
              <a:buAutoNum type="arabicPeriod"/>
            </a:pPr>
            <a:r>
              <a:rPr lang="en-US" u="sng" dirty="0"/>
              <a:t>Probs</a:t>
            </a:r>
            <a:r>
              <a:rPr lang="en-US" dirty="0"/>
              <a:t>. This is an empty vector with dimensions [1, 500]. This is where we will store how likely each of the subject’s responses are.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4CA0E4-BB96-772A-4861-65B5F86306AD}"/>
                  </a:ext>
                </a:extLst>
              </p:cNvPr>
              <p:cNvSpPr txBox="1"/>
              <p:nvPr/>
            </p:nvSpPr>
            <p:spPr>
              <a:xfrm>
                <a:off x="6772148" y="234004"/>
                <a:ext cx="6099716"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𝑟</m:t>
                          </m:r>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oMath>
                  </m:oMathPara>
                </a14:m>
                <a:endParaRPr lang="en-CA"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r>
                            <a:rPr lang="en-CA" sz="2400" i="1">
                              <a:latin typeface="Cambria Math" panose="02040503050406030204" pitchFamily="18" charset="0"/>
                            </a:rPr>
                            <m:t>+1</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𝛼</m:t>
                      </m:r>
                      <m:r>
                        <a:rPr lang="en-CA" sz="2400" i="1">
                          <a:latin typeface="Cambria Math" panose="02040503050406030204" pitchFamily="18" charset="0"/>
                        </a:rPr>
                        <m:t> ∙ </m:t>
                      </m:r>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oMath>
                  </m:oMathPara>
                </a14:m>
                <a:endParaRPr lang="en-CA" sz="2400" b="0" dirty="0"/>
              </a:p>
            </p:txBody>
          </p:sp>
        </mc:Choice>
        <mc:Fallback xmlns="">
          <p:sp>
            <p:nvSpPr>
              <p:cNvPr id="9" name="TextBox 8">
                <a:extLst>
                  <a:ext uri="{FF2B5EF4-FFF2-40B4-BE49-F238E27FC236}">
                    <a16:creationId xmlns:a16="http://schemas.microsoft.com/office/drawing/2014/main" id="{274CA0E4-BB96-772A-4861-65B5F86306AD}"/>
                  </a:ext>
                </a:extLst>
              </p:cNvPr>
              <p:cNvSpPr txBox="1">
                <a:spLocks noRot="1" noChangeAspect="1" noMove="1" noResize="1" noEditPoints="1" noAdjustHandles="1" noChangeArrowheads="1" noChangeShapeType="1" noTextEdit="1"/>
              </p:cNvSpPr>
              <p:nvPr/>
            </p:nvSpPr>
            <p:spPr>
              <a:xfrm>
                <a:off x="6772148" y="234004"/>
                <a:ext cx="6099716" cy="830997"/>
              </a:xfrm>
              <a:prstGeom prst="rect">
                <a:avLst/>
              </a:prstGeom>
              <a:blipFill>
                <a:blip r:embed="rId3"/>
                <a:stretch>
                  <a:fillRect b="-10606"/>
                </a:stretch>
              </a:blipFill>
            </p:spPr>
            <p:txBody>
              <a:bodyPr/>
              <a:lstStyle/>
              <a:p>
                <a:r>
                  <a:rPr lang="en-US">
                    <a:noFill/>
                  </a:rPr>
                  <a:t> </a:t>
                </a:r>
              </a:p>
            </p:txBody>
          </p:sp>
        </mc:Fallback>
      </mc:AlternateContent>
    </p:spTree>
    <p:extLst>
      <p:ext uri="{BB962C8B-B14F-4D97-AF65-F5344CB8AC3E}">
        <p14:creationId xmlns:p14="http://schemas.microsoft.com/office/powerpoint/2010/main" val="163392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a:p>
            <a:r>
              <a:rPr lang="en-US" dirty="0"/>
              <a:t>At first, the dog does not predict anything from the bell…</a:t>
            </a:r>
            <a:endParaRPr lang="en-US" i="1" dirty="0"/>
          </a:p>
        </p:txBody>
      </p:sp>
      <p:pic>
        <p:nvPicPr>
          <p:cNvPr id="5" name="Graphic 4" descr="Dog with solid fill">
            <a:extLst>
              <a:ext uri="{FF2B5EF4-FFF2-40B4-BE49-F238E27FC236}">
                <a16:creationId xmlns:a16="http://schemas.microsoft.com/office/drawing/2014/main" id="{88E7B9A4-BE1A-B1A2-B16B-9D6C7C206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5862" y="4320382"/>
            <a:ext cx="2319338" cy="2319338"/>
          </a:xfrm>
          <a:prstGeom prst="rect">
            <a:avLst/>
          </a:prstGeom>
        </p:spPr>
      </p:pic>
      <p:grpSp>
        <p:nvGrpSpPr>
          <p:cNvPr id="13" name="Group 12">
            <a:extLst>
              <a:ext uri="{FF2B5EF4-FFF2-40B4-BE49-F238E27FC236}">
                <a16:creationId xmlns:a16="http://schemas.microsoft.com/office/drawing/2014/main" id="{FA5507C0-53DC-8BD3-B006-A5F6150CBED1}"/>
              </a:ext>
            </a:extLst>
          </p:cNvPr>
          <p:cNvGrpSpPr/>
          <p:nvPr/>
        </p:nvGrpSpPr>
        <p:grpSpPr>
          <a:xfrm>
            <a:off x="8205786" y="3194052"/>
            <a:ext cx="3148014" cy="3445668"/>
            <a:chOff x="5353049" y="3194052"/>
            <a:chExt cx="3148014" cy="3445668"/>
          </a:xfrm>
        </p:grpSpPr>
        <p:sp>
          <p:nvSpPr>
            <p:cNvPr id="9" name="Rounded Rectangle 8">
              <a:extLst>
                <a:ext uri="{FF2B5EF4-FFF2-40B4-BE49-F238E27FC236}">
                  <a16:creationId xmlns:a16="http://schemas.microsoft.com/office/drawing/2014/main" id="{46114063-9D6E-A005-51D4-55F9BCE939CC}"/>
                </a:ext>
              </a:extLst>
            </p:cNvPr>
            <p:cNvSpPr/>
            <p:nvPr/>
          </p:nvSpPr>
          <p:spPr>
            <a:xfrm>
              <a:off x="5986463" y="3286125"/>
              <a:ext cx="2514600" cy="3353595"/>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26A68C3-DEBD-B526-7C23-B42F46FD7619}"/>
                </a:ext>
              </a:extLst>
            </p:cNvPr>
            <p:cNvCxnSpPr/>
            <p:nvPr/>
          </p:nvCxnSpPr>
          <p:spPr>
            <a:xfrm flipH="1" flipV="1">
              <a:off x="5572125" y="3429000"/>
              <a:ext cx="523875" cy="891382"/>
            </a:xfrm>
            <a:prstGeom prst="line">
              <a:avLst/>
            </a:prstGeom>
            <a:ln w="127000"/>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D1C3246-D7B5-8D47-761C-950D6D3CA534}"/>
                </a:ext>
              </a:extLst>
            </p:cNvPr>
            <p:cNvSpPr/>
            <p:nvPr/>
          </p:nvSpPr>
          <p:spPr>
            <a:xfrm>
              <a:off x="5353049" y="3194052"/>
              <a:ext cx="319088" cy="277812"/>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Graphic 14" descr="Bells outline">
            <a:extLst>
              <a:ext uri="{FF2B5EF4-FFF2-40B4-BE49-F238E27FC236}">
                <a16:creationId xmlns:a16="http://schemas.microsoft.com/office/drawing/2014/main" id="{E0867B2F-C8A2-4FF6-21E6-673A70C3AE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9403" y="2103437"/>
            <a:ext cx="1368427" cy="1368427"/>
          </a:xfrm>
          <a:prstGeom prst="rect">
            <a:avLst/>
          </a:prstGeom>
        </p:spPr>
      </p:pic>
      <p:sp>
        <p:nvSpPr>
          <p:cNvPr id="16" name="Cloud 15">
            <a:extLst>
              <a:ext uri="{FF2B5EF4-FFF2-40B4-BE49-F238E27FC236}">
                <a16:creationId xmlns:a16="http://schemas.microsoft.com/office/drawing/2014/main" id="{4A68B643-12AD-F963-12DE-37841AB514F5}"/>
              </a:ext>
            </a:extLst>
          </p:cNvPr>
          <p:cNvSpPr/>
          <p:nvPr/>
        </p:nvSpPr>
        <p:spPr>
          <a:xfrm>
            <a:off x="2631280" y="2928939"/>
            <a:ext cx="2669382" cy="1868090"/>
          </a:xfrm>
          <a:prstGeom prst="clou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a:t>
            </a:r>
          </a:p>
        </p:txBody>
      </p:sp>
    </p:spTree>
    <p:extLst>
      <p:ext uri="{BB962C8B-B14F-4D97-AF65-F5344CB8AC3E}">
        <p14:creationId xmlns:p14="http://schemas.microsoft.com/office/powerpoint/2010/main" val="16183313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descr="A screen shot of a computer program&#10;&#10;Description automatically generated">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t="67721" b="9394"/>
          <a:stretch/>
        </p:blipFill>
        <p:spPr>
          <a:xfrm>
            <a:off x="838200" y="1614171"/>
            <a:ext cx="9138530" cy="1999488"/>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316992" y="4145280"/>
            <a:ext cx="5457776" cy="369332"/>
          </a:xfrm>
          <a:prstGeom prst="rect">
            <a:avLst/>
          </a:prstGeom>
          <a:noFill/>
        </p:spPr>
        <p:txBody>
          <a:bodyPr wrap="none" rtlCol="0">
            <a:spAutoFit/>
          </a:bodyPr>
          <a:lstStyle/>
          <a:p>
            <a:r>
              <a:rPr lang="en-US" dirty="0"/>
              <a:t>Now we get into the </a:t>
            </a:r>
            <a:r>
              <a:rPr lang="en-US" i="1" dirty="0"/>
              <a:t>real </a:t>
            </a:r>
            <a:r>
              <a:rPr lang="en-US" dirty="0"/>
              <a:t>meat of the likelihood function</a:t>
            </a:r>
          </a:p>
        </p:txBody>
      </p:sp>
    </p:spTree>
    <p:extLst>
      <p:ext uri="{BB962C8B-B14F-4D97-AF65-F5344CB8AC3E}">
        <p14:creationId xmlns:p14="http://schemas.microsoft.com/office/powerpoint/2010/main" val="17264961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descr="A screen shot of a computer program&#10;&#10;Description automatically generated">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t="67721" b="9394"/>
          <a:stretch/>
        </p:blipFill>
        <p:spPr>
          <a:xfrm>
            <a:off x="838200" y="1614171"/>
            <a:ext cx="9138530" cy="1999488"/>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170689" y="4047744"/>
            <a:ext cx="5925311" cy="2031325"/>
          </a:xfrm>
          <a:prstGeom prst="rect">
            <a:avLst/>
          </a:prstGeom>
          <a:noFill/>
        </p:spPr>
        <p:txBody>
          <a:bodyPr wrap="square" rtlCol="0">
            <a:spAutoFit/>
          </a:bodyPr>
          <a:lstStyle/>
          <a:p>
            <a:r>
              <a:rPr lang="en-US" dirty="0"/>
              <a:t>This section of the function will </a:t>
            </a:r>
            <a:r>
              <a:rPr lang="en-US" b="1" dirty="0"/>
              <a:t>loop </a:t>
            </a:r>
            <a:r>
              <a:rPr lang="en-US" dirty="0"/>
              <a:t>through every subject’s choices and reward</a:t>
            </a:r>
          </a:p>
          <a:p>
            <a:endParaRPr lang="en-US" dirty="0"/>
          </a:p>
          <a:p>
            <a:r>
              <a:rPr lang="en-US" dirty="0"/>
              <a:t>On each trial: </a:t>
            </a:r>
          </a:p>
          <a:p>
            <a:pPr marL="285750" indent="-285750">
              <a:buFont typeface="Arial" panose="020B0604020202020204" pitchFamily="34" charset="0"/>
              <a:buChar char="•"/>
            </a:pPr>
            <a:r>
              <a:rPr lang="en-US" i="1" dirty="0"/>
              <a:t>t</a:t>
            </a:r>
            <a:r>
              <a:rPr lang="en-US" dirty="0"/>
              <a:t> will be the trial number (0,1,2,3,4…)</a:t>
            </a:r>
          </a:p>
          <a:p>
            <a:pPr marL="285750" indent="-285750">
              <a:buFont typeface="Arial" panose="020B0604020202020204" pitchFamily="34" charset="0"/>
              <a:buChar char="•"/>
            </a:pPr>
            <a:r>
              <a:rPr lang="en-US" i="1" dirty="0"/>
              <a:t>c </a:t>
            </a:r>
            <a:r>
              <a:rPr lang="en-US" dirty="0"/>
              <a:t>will be the subject’s choice on that trial (0, 1)</a:t>
            </a:r>
          </a:p>
          <a:p>
            <a:pPr marL="285750" indent="-285750">
              <a:buFont typeface="Arial" panose="020B0604020202020204" pitchFamily="34" charset="0"/>
              <a:buChar char="•"/>
            </a:pPr>
            <a:r>
              <a:rPr lang="en-US" i="1" dirty="0"/>
              <a:t>r </a:t>
            </a:r>
            <a:r>
              <a:rPr lang="en-US" dirty="0"/>
              <a:t>will be the reward earned on that trial</a:t>
            </a:r>
            <a:endParaRPr lang="en-US" i="1" dirty="0"/>
          </a:p>
        </p:txBody>
      </p:sp>
      <p:sp>
        <p:nvSpPr>
          <p:cNvPr id="5" name="Rectangle 4">
            <a:extLst>
              <a:ext uri="{FF2B5EF4-FFF2-40B4-BE49-F238E27FC236}">
                <a16:creationId xmlns:a16="http://schemas.microsoft.com/office/drawing/2014/main" id="{CDFA2B05-11CB-C58C-D3E6-3FF524A08180}"/>
              </a:ext>
            </a:extLst>
          </p:cNvPr>
          <p:cNvSpPr/>
          <p:nvPr/>
        </p:nvSpPr>
        <p:spPr>
          <a:xfrm>
            <a:off x="1243584" y="1614171"/>
            <a:ext cx="6010656" cy="31216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BDB497E4-462C-135F-349B-BC121A45C993}"/>
              </a:ext>
            </a:extLst>
          </p:cNvPr>
          <p:cNvCxnSpPr/>
          <p:nvPr/>
        </p:nvCxnSpPr>
        <p:spPr>
          <a:xfrm>
            <a:off x="1353312" y="2255520"/>
            <a:ext cx="475488" cy="0"/>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CAE5AF8-CD79-9D7C-9009-5D72E96449E3}"/>
              </a:ext>
            </a:extLst>
          </p:cNvPr>
          <p:cNvCxnSpPr>
            <a:cxnSpLocks/>
          </p:cNvCxnSpPr>
          <p:nvPr/>
        </p:nvCxnSpPr>
        <p:spPr>
          <a:xfrm>
            <a:off x="8671560" y="4242816"/>
            <a:ext cx="1200912" cy="0"/>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B8A6AD3-31CB-0C25-E66C-51EC43449724}"/>
              </a:ext>
            </a:extLst>
          </p:cNvPr>
          <p:cNvSpPr txBox="1"/>
          <p:nvPr/>
        </p:nvSpPr>
        <p:spPr>
          <a:xfrm>
            <a:off x="7485888" y="4427482"/>
            <a:ext cx="3572256" cy="923330"/>
          </a:xfrm>
          <a:prstGeom prst="rect">
            <a:avLst/>
          </a:prstGeom>
          <a:noFill/>
        </p:spPr>
        <p:txBody>
          <a:bodyPr wrap="square" rtlCol="0">
            <a:spAutoFit/>
          </a:bodyPr>
          <a:lstStyle/>
          <a:p>
            <a:pPr algn="ctr"/>
            <a:r>
              <a:rPr lang="en-US" dirty="0"/>
              <a:t>A single loop will cycle through everything indented and then repeat with new </a:t>
            </a:r>
            <a:r>
              <a:rPr lang="en-US" dirty="0" err="1"/>
              <a:t>t,c,r</a:t>
            </a:r>
            <a:r>
              <a:rPr lang="en-US" dirty="0"/>
              <a:t> values.</a:t>
            </a:r>
          </a:p>
        </p:txBody>
      </p:sp>
    </p:spTree>
    <p:extLst>
      <p:ext uri="{BB962C8B-B14F-4D97-AF65-F5344CB8AC3E}">
        <p14:creationId xmlns:p14="http://schemas.microsoft.com/office/powerpoint/2010/main" val="19667142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descr="A screen shot of a computer program&#10;&#10;Description automatically generated">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t="67721" b="9394"/>
          <a:stretch/>
        </p:blipFill>
        <p:spPr>
          <a:xfrm>
            <a:off x="838200" y="1614171"/>
            <a:ext cx="9138530" cy="1999488"/>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170689" y="3978294"/>
            <a:ext cx="9936479" cy="1754326"/>
          </a:xfrm>
          <a:prstGeom prst="rect">
            <a:avLst/>
          </a:prstGeom>
          <a:noFill/>
        </p:spPr>
        <p:txBody>
          <a:bodyPr wrap="square" rtlCol="0">
            <a:spAutoFit/>
          </a:bodyPr>
          <a:lstStyle/>
          <a:p>
            <a:r>
              <a:rPr lang="en-US" dirty="0"/>
              <a:t>We then use our </a:t>
            </a:r>
            <a:r>
              <a:rPr lang="en-US" dirty="0" err="1"/>
              <a:t>softmax</a:t>
            </a:r>
            <a:r>
              <a:rPr lang="en-US" dirty="0"/>
              <a:t> rule to compute the likelihood of each choice according to </a:t>
            </a:r>
            <a:r>
              <a:rPr lang="en-US" b="1" dirty="0"/>
              <a:t>beta, </a:t>
            </a:r>
            <a:r>
              <a:rPr lang="en-US" dirty="0"/>
              <a:t>our </a:t>
            </a:r>
            <a:r>
              <a:rPr lang="en-US" b="1" dirty="0"/>
              <a:t>V </a:t>
            </a:r>
            <a:r>
              <a:rPr lang="en-US" dirty="0"/>
              <a:t>values so far, and the </a:t>
            </a:r>
            <a:r>
              <a:rPr lang="en-US" b="1" dirty="0"/>
              <a:t>choice </a:t>
            </a:r>
            <a:r>
              <a:rPr lang="en-US" dirty="0"/>
              <a:t>(c) the subject made</a:t>
            </a:r>
          </a:p>
          <a:p>
            <a:endParaRPr lang="en-US" i="1" dirty="0"/>
          </a:p>
          <a:p>
            <a:r>
              <a:rPr lang="en-US" dirty="0" err="1"/>
              <a:t>softmax</a:t>
            </a:r>
            <a:r>
              <a:rPr lang="en-US" dirty="0"/>
              <a:t>(beta, V) will return two values: the probabilities of each response. For example:</a:t>
            </a:r>
          </a:p>
          <a:p>
            <a:endParaRPr lang="en-US" dirty="0"/>
          </a:p>
          <a:p>
            <a:pPr algn="ctr"/>
            <a:r>
              <a:rPr lang="en-US" dirty="0" err="1"/>
              <a:t>softmax</a:t>
            </a:r>
            <a:r>
              <a:rPr lang="en-US" dirty="0"/>
              <a:t>(1, [0,0]) </a:t>
            </a:r>
            <a:r>
              <a:rPr lang="en-US" dirty="0">
                <a:sym typeface="Wingdings" pitchFamily="2" charset="2"/>
              </a:rPr>
              <a:t> [0.5, 0.5]</a:t>
            </a:r>
            <a:endParaRPr lang="en-US" dirty="0"/>
          </a:p>
        </p:txBody>
      </p:sp>
      <p:sp>
        <p:nvSpPr>
          <p:cNvPr id="5" name="Rectangle 4">
            <a:extLst>
              <a:ext uri="{FF2B5EF4-FFF2-40B4-BE49-F238E27FC236}">
                <a16:creationId xmlns:a16="http://schemas.microsoft.com/office/drawing/2014/main" id="{CDFA2B05-11CB-C58C-D3E6-3FF524A08180}"/>
              </a:ext>
            </a:extLst>
          </p:cNvPr>
          <p:cNvSpPr/>
          <p:nvPr/>
        </p:nvSpPr>
        <p:spPr>
          <a:xfrm>
            <a:off x="1731264" y="2340008"/>
            <a:ext cx="3938016" cy="31216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E7D6B5A-A317-527C-34B9-90E025062D06}"/>
                  </a:ext>
                </a:extLst>
              </p:cNvPr>
              <p:cNvSpPr txBox="1"/>
              <p:nvPr/>
            </p:nvSpPr>
            <p:spPr>
              <a:xfrm>
                <a:off x="7132320" y="128113"/>
                <a:ext cx="6096000" cy="695768"/>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CA" sz="1800" b="0" i="1" smtClean="0">
                          <a:latin typeface="Cambria Math" panose="02040503050406030204" pitchFamily="18" charset="0"/>
                        </a:rPr>
                        <m:t>𝑃</m:t>
                      </m:r>
                      <m:d>
                        <m:dPr>
                          <m:ctrlPr>
                            <a:rPr lang="en-CA" sz="1800" b="0" i="1" smtClean="0">
                              <a:latin typeface="Cambria Math" panose="02040503050406030204" pitchFamily="18" charset="0"/>
                            </a:rPr>
                          </m:ctrlPr>
                        </m:dPr>
                        <m:e>
                          <m:r>
                            <a:rPr lang="en-CA" sz="1800" b="0" i="1" smtClean="0">
                              <a:latin typeface="Cambria Math" panose="02040503050406030204" pitchFamily="18" charset="0"/>
                            </a:rPr>
                            <m:t>𝐶h𝑜𝑜𝑠𝑒</m:t>
                          </m:r>
                          <m:r>
                            <a:rPr lang="en-CA" sz="1800" b="0" i="1" smtClean="0">
                              <a:latin typeface="Cambria Math" panose="02040503050406030204" pitchFamily="18" charset="0"/>
                            </a:rPr>
                            <m:t> </m:t>
                          </m:r>
                          <m:r>
                            <a:rPr lang="en-CA" sz="1800" b="0" i="1" smtClean="0">
                              <a:latin typeface="Cambria Math" panose="02040503050406030204" pitchFamily="18" charset="0"/>
                            </a:rPr>
                            <m:t>𝑆𝑞𝑢𝑎𝑟𝑒</m:t>
                          </m:r>
                        </m:e>
                      </m:d>
                      <m:r>
                        <a:rPr lang="en-CA" sz="1800" b="0" i="1" smtClean="0">
                          <a:latin typeface="Cambria Math" panose="02040503050406030204" pitchFamily="18" charset="0"/>
                        </a:rPr>
                        <m:t>=</m:t>
                      </m:r>
                      <m:f>
                        <m:fPr>
                          <m:ctrlPr>
                            <a:rPr lang="en-CA" i="1">
                              <a:latin typeface="Cambria Math" panose="02040503050406030204" pitchFamily="18" charset="0"/>
                            </a:rPr>
                          </m:ctrlPr>
                        </m:fPr>
                        <m:num>
                          <m:func>
                            <m:funcPr>
                              <m:ctrlPr>
                                <a:rPr lang="en-CA" i="1">
                                  <a:latin typeface="Cambria Math" panose="02040503050406030204" pitchFamily="18" charset="0"/>
                                </a:rPr>
                              </m:ctrlPr>
                            </m:funcPr>
                            <m:fName>
                              <m:r>
                                <m:rPr>
                                  <m:sty m:val="p"/>
                                </m:rPr>
                                <a:rPr lang="en-CA">
                                  <a:latin typeface="Cambria Math" panose="02040503050406030204" pitchFamily="18" charset="0"/>
                                </a:rPr>
                                <m:t>exp</m:t>
                              </m:r>
                            </m:fName>
                            <m:e>
                              <m:r>
                                <a:rPr lang="en-CA" i="1">
                                  <a:latin typeface="Cambria Math" panose="02040503050406030204" pitchFamily="18" charset="0"/>
                                </a:rPr>
                                <m:t>𝛽</m:t>
                              </m:r>
                              <m:sSub>
                                <m:sSubPr>
                                  <m:ctrlPr>
                                    <a:rPr lang="en-CA" i="1">
                                      <a:latin typeface="Cambria Math" panose="02040503050406030204" pitchFamily="18" charset="0"/>
                                    </a:rPr>
                                  </m:ctrlPr>
                                </m:sSubPr>
                                <m:e>
                                  <m:r>
                                    <a:rPr lang="en-CA" i="1">
                                      <a:latin typeface="Cambria Math" panose="02040503050406030204" pitchFamily="18" charset="0"/>
                                    </a:rPr>
                                    <m:t>𝑉</m:t>
                                  </m:r>
                                </m:e>
                                <m:sub>
                                  <m:r>
                                    <a:rPr lang="en-CA" i="1">
                                      <a:latin typeface="Cambria Math" panose="02040503050406030204" pitchFamily="18" charset="0"/>
                                    </a:rPr>
                                    <m:t>1</m:t>
                                  </m:r>
                                </m:sub>
                              </m:sSub>
                            </m:e>
                          </m:func>
                        </m:num>
                        <m:den>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𝑂</m:t>
                              </m:r>
                            </m:sup>
                            <m:e>
                              <m:func>
                                <m:funcPr>
                                  <m:ctrlPr>
                                    <a:rPr lang="en-CA" i="1">
                                      <a:latin typeface="Cambria Math" panose="02040503050406030204" pitchFamily="18" charset="0"/>
                                    </a:rPr>
                                  </m:ctrlPr>
                                </m:funcPr>
                                <m:fName>
                                  <m:r>
                                    <m:rPr>
                                      <m:sty m:val="p"/>
                                    </m:rPr>
                                    <a:rPr lang="en-CA">
                                      <a:latin typeface="Cambria Math" panose="02040503050406030204" pitchFamily="18" charset="0"/>
                                    </a:rPr>
                                    <m:t>exp</m:t>
                                  </m:r>
                                </m:fName>
                                <m:e>
                                  <m:r>
                                    <a:rPr lang="en-CA" i="1">
                                      <a:latin typeface="Cambria Math" panose="02040503050406030204" pitchFamily="18" charset="0"/>
                                    </a:rPr>
                                    <m:t>𝛽</m:t>
                                  </m:r>
                                  <m:sSub>
                                    <m:sSubPr>
                                      <m:ctrlPr>
                                        <a:rPr lang="en-CA" i="1">
                                          <a:latin typeface="Cambria Math" panose="02040503050406030204" pitchFamily="18" charset="0"/>
                                        </a:rPr>
                                      </m:ctrlPr>
                                    </m:sSubPr>
                                    <m:e>
                                      <m:r>
                                        <a:rPr lang="en-CA" i="1">
                                          <a:latin typeface="Cambria Math" panose="02040503050406030204" pitchFamily="18" charset="0"/>
                                        </a:rPr>
                                        <m:t>𝑉</m:t>
                                      </m:r>
                                    </m:e>
                                    <m:sub>
                                      <m:r>
                                        <a:rPr lang="en-CA" i="1">
                                          <a:latin typeface="Cambria Math" panose="02040503050406030204" pitchFamily="18" charset="0"/>
                                        </a:rPr>
                                        <m:t>𝑖</m:t>
                                      </m:r>
                                    </m:sub>
                                  </m:sSub>
                                </m:e>
                              </m:func>
                            </m:e>
                          </m:nary>
                        </m:den>
                      </m:f>
                    </m:oMath>
                  </m:oMathPara>
                </a14:m>
                <a:endParaRPr lang="en-US" sz="1800" dirty="0"/>
              </a:p>
            </p:txBody>
          </p:sp>
        </mc:Choice>
        <mc:Fallback>
          <p:sp>
            <p:nvSpPr>
              <p:cNvPr id="8" name="TextBox 7">
                <a:extLst>
                  <a:ext uri="{FF2B5EF4-FFF2-40B4-BE49-F238E27FC236}">
                    <a16:creationId xmlns:a16="http://schemas.microsoft.com/office/drawing/2014/main" id="{1E7D6B5A-A317-527C-34B9-90E025062D06}"/>
                  </a:ext>
                </a:extLst>
              </p:cNvPr>
              <p:cNvSpPr txBox="1">
                <a:spLocks noRot="1" noChangeAspect="1" noMove="1" noResize="1" noEditPoints="1" noAdjustHandles="1" noChangeArrowheads="1" noChangeShapeType="1" noTextEdit="1"/>
              </p:cNvSpPr>
              <p:nvPr/>
            </p:nvSpPr>
            <p:spPr>
              <a:xfrm>
                <a:off x="7132320" y="128113"/>
                <a:ext cx="6096000" cy="695768"/>
              </a:xfrm>
              <a:prstGeom prst="rect">
                <a:avLst/>
              </a:prstGeom>
              <a:blipFill>
                <a:blip r:embed="rId3"/>
                <a:stretch>
                  <a:fillRect t="-16364" b="-90909"/>
                </a:stretch>
              </a:blipFill>
            </p:spPr>
            <p:txBody>
              <a:bodyPr/>
              <a:lstStyle/>
              <a:p>
                <a:r>
                  <a:rPr lang="en-US">
                    <a:noFill/>
                  </a:rPr>
                  <a:t> </a:t>
                </a:r>
              </a:p>
            </p:txBody>
          </p:sp>
        </mc:Fallback>
      </mc:AlternateContent>
    </p:spTree>
    <p:extLst>
      <p:ext uri="{BB962C8B-B14F-4D97-AF65-F5344CB8AC3E}">
        <p14:creationId xmlns:p14="http://schemas.microsoft.com/office/powerpoint/2010/main" val="37486723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descr="A screen shot of a computer program&#10;&#10;Description automatically generated">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t="67721" b="9394"/>
          <a:stretch/>
        </p:blipFill>
        <p:spPr>
          <a:xfrm>
            <a:off x="838200" y="1614171"/>
            <a:ext cx="9138530" cy="1999488"/>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170689" y="3978294"/>
            <a:ext cx="9936479" cy="2862322"/>
          </a:xfrm>
          <a:prstGeom prst="rect">
            <a:avLst/>
          </a:prstGeom>
          <a:noFill/>
        </p:spPr>
        <p:txBody>
          <a:bodyPr wrap="square" rtlCol="0">
            <a:spAutoFit/>
          </a:bodyPr>
          <a:lstStyle/>
          <a:p>
            <a:r>
              <a:rPr lang="en-US" dirty="0"/>
              <a:t>We then use our </a:t>
            </a:r>
            <a:r>
              <a:rPr lang="en-US" dirty="0" err="1"/>
              <a:t>softmax</a:t>
            </a:r>
            <a:r>
              <a:rPr lang="en-US" dirty="0"/>
              <a:t> rule to compute the likelihood of each choice according to </a:t>
            </a:r>
            <a:r>
              <a:rPr lang="en-US" b="1" dirty="0"/>
              <a:t>beta, </a:t>
            </a:r>
            <a:r>
              <a:rPr lang="en-US" dirty="0"/>
              <a:t>our </a:t>
            </a:r>
            <a:r>
              <a:rPr lang="en-US" b="1" dirty="0"/>
              <a:t>V </a:t>
            </a:r>
            <a:r>
              <a:rPr lang="en-US" dirty="0"/>
              <a:t>values so far, and the </a:t>
            </a:r>
            <a:r>
              <a:rPr lang="en-US" b="1" dirty="0"/>
              <a:t>choice </a:t>
            </a:r>
            <a:r>
              <a:rPr lang="en-US" dirty="0"/>
              <a:t>(c) the subject made</a:t>
            </a:r>
          </a:p>
          <a:p>
            <a:endParaRPr lang="en-US" i="1" dirty="0"/>
          </a:p>
          <a:p>
            <a:r>
              <a:rPr lang="en-US" dirty="0" err="1"/>
              <a:t>softmax</a:t>
            </a:r>
            <a:r>
              <a:rPr lang="en-US" dirty="0"/>
              <a:t>(beta, V) will return two values: the probabilities of each response. For example:</a:t>
            </a:r>
          </a:p>
          <a:p>
            <a:endParaRPr lang="en-US" dirty="0"/>
          </a:p>
          <a:p>
            <a:pPr algn="ctr"/>
            <a:r>
              <a:rPr lang="en-US" dirty="0" err="1"/>
              <a:t>softmax</a:t>
            </a:r>
            <a:r>
              <a:rPr lang="en-US" dirty="0"/>
              <a:t>(1, [0.1,0]) </a:t>
            </a:r>
            <a:r>
              <a:rPr lang="en-US" dirty="0">
                <a:sym typeface="Wingdings" pitchFamily="2" charset="2"/>
              </a:rPr>
              <a:t> [0.52, 0.48]</a:t>
            </a:r>
          </a:p>
          <a:p>
            <a:pPr algn="ctr"/>
            <a:endParaRPr lang="en-US" dirty="0">
              <a:sym typeface="Wingdings" pitchFamily="2" charset="2"/>
            </a:endParaRPr>
          </a:p>
          <a:p>
            <a:r>
              <a:rPr lang="en-US" dirty="0">
                <a:sym typeface="Wingdings" pitchFamily="2" charset="2"/>
              </a:rPr>
              <a:t>We then select only the probability corresponding to the </a:t>
            </a:r>
            <a:r>
              <a:rPr lang="en-US" b="1" dirty="0">
                <a:sym typeface="Wingdings" pitchFamily="2" charset="2"/>
              </a:rPr>
              <a:t>subject’s choice</a:t>
            </a:r>
            <a:r>
              <a:rPr lang="en-US" dirty="0">
                <a:sym typeface="Wingdings" pitchFamily="2" charset="2"/>
              </a:rPr>
              <a:t>, c (e.g., c = 0): </a:t>
            </a:r>
          </a:p>
          <a:p>
            <a:pPr algn="ctr"/>
            <a:endParaRPr lang="en-US" dirty="0">
              <a:sym typeface="Wingdings" pitchFamily="2" charset="2"/>
            </a:endParaRPr>
          </a:p>
          <a:p>
            <a:pPr algn="ctr"/>
            <a:r>
              <a:rPr lang="en-US" dirty="0">
                <a:sym typeface="Wingdings" pitchFamily="2" charset="2"/>
              </a:rPr>
              <a:t>[0.52, 0.48][0]  [0.52]</a:t>
            </a:r>
            <a:endParaRPr lang="en-US" dirty="0"/>
          </a:p>
        </p:txBody>
      </p:sp>
      <p:sp>
        <p:nvSpPr>
          <p:cNvPr id="5" name="Rectangle 4">
            <a:extLst>
              <a:ext uri="{FF2B5EF4-FFF2-40B4-BE49-F238E27FC236}">
                <a16:creationId xmlns:a16="http://schemas.microsoft.com/office/drawing/2014/main" id="{CDFA2B05-11CB-C58C-D3E6-3FF524A08180}"/>
              </a:ext>
            </a:extLst>
          </p:cNvPr>
          <p:cNvSpPr/>
          <p:nvPr/>
        </p:nvSpPr>
        <p:spPr>
          <a:xfrm>
            <a:off x="1731264" y="2340008"/>
            <a:ext cx="3938016" cy="31216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E7D6B5A-A317-527C-34B9-90E025062D06}"/>
                  </a:ext>
                </a:extLst>
              </p:cNvPr>
              <p:cNvSpPr txBox="1"/>
              <p:nvPr/>
            </p:nvSpPr>
            <p:spPr>
              <a:xfrm>
                <a:off x="7132320" y="128113"/>
                <a:ext cx="6096000" cy="695768"/>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CA" sz="1800" b="0" i="1" smtClean="0">
                          <a:latin typeface="Cambria Math" panose="02040503050406030204" pitchFamily="18" charset="0"/>
                        </a:rPr>
                        <m:t>𝑃</m:t>
                      </m:r>
                      <m:d>
                        <m:dPr>
                          <m:ctrlPr>
                            <a:rPr lang="en-CA" sz="1800" b="0" i="1" smtClean="0">
                              <a:latin typeface="Cambria Math" panose="02040503050406030204" pitchFamily="18" charset="0"/>
                            </a:rPr>
                          </m:ctrlPr>
                        </m:dPr>
                        <m:e>
                          <m:r>
                            <a:rPr lang="en-CA" sz="1800" b="0" i="1" smtClean="0">
                              <a:latin typeface="Cambria Math" panose="02040503050406030204" pitchFamily="18" charset="0"/>
                            </a:rPr>
                            <m:t>𝐶h𝑜𝑜𝑠𝑒</m:t>
                          </m:r>
                          <m:r>
                            <a:rPr lang="en-CA" sz="1800" b="0" i="1" smtClean="0">
                              <a:latin typeface="Cambria Math" panose="02040503050406030204" pitchFamily="18" charset="0"/>
                            </a:rPr>
                            <m:t> </m:t>
                          </m:r>
                          <m:r>
                            <a:rPr lang="en-CA" sz="1800" b="0" i="1" smtClean="0">
                              <a:latin typeface="Cambria Math" panose="02040503050406030204" pitchFamily="18" charset="0"/>
                            </a:rPr>
                            <m:t>𝑆𝑞𝑢𝑎𝑟𝑒</m:t>
                          </m:r>
                        </m:e>
                      </m:d>
                      <m:r>
                        <a:rPr lang="en-CA" sz="1800" b="0" i="1" smtClean="0">
                          <a:latin typeface="Cambria Math" panose="02040503050406030204" pitchFamily="18" charset="0"/>
                        </a:rPr>
                        <m:t>=</m:t>
                      </m:r>
                      <m:f>
                        <m:fPr>
                          <m:ctrlPr>
                            <a:rPr lang="en-CA" i="1">
                              <a:latin typeface="Cambria Math" panose="02040503050406030204" pitchFamily="18" charset="0"/>
                            </a:rPr>
                          </m:ctrlPr>
                        </m:fPr>
                        <m:num>
                          <m:func>
                            <m:funcPr>
                              <m:ctrlPr>
                                <a:rPr lang="en-CA" i="1">
                                  <a:latin typeface="Cambria Math" panose="02040503050406030204" pitchFamily="18" charset="0"/>
                                </a:rPr>
                              </m:ctrlPr>
                            </m:funcPr>
                            <m:fName>
                              <m:r>
                                <m:rPr>
                                  <m:sty m:val="p"/>
                                </m:rPr>
                                <a:rPr lang="en-CA">
                                  <a:latin typeface="Cambria Math" panose="02040503050406030204" pitchFamily="18" charset="0"/>
                                </a:rPr>
                                <m:t>exp</m:t>
                              </m:r>
                            </m:fName>
                            <m:e>
                              <m:r>
                                <a:rPr lang="en-CA" i="1">
                                  <a:latin typeface="Cambria Math" panose="02040503050406030204" pitchFamily="18" charset="0"/>
                                </a:rPr>
                                <m:t>𝛽</m:t>
                              </m:r>
                              <m:sSub>
                                <m:sSubPr>
                                  <m:ctrlPr>
                                    <a:rPr lang="en-CA" i="1">
                                      <a:latin typeface="Cambria Math" panose="02040503050406030204" pitchFamily="18" charset="0"/>
                                    </a:rPr>
                                  </m:ctrlPr>
                                </m:sSubPr>
                                <m:e>
                                  <m:r>
                                    <a:rPr lang="en-CA" i="1">
                                      <a:latin typeface="Cambria Math" panose="02040503050406030204" pitchFamily="18" charset="0"/>
                                    </a:rPr>
                                    <m:t>𝑉</m:t>
                                  </m:r>
                                </m:e>
                                <m:sub>
                                  <m:r>
                                    <a:rPr lang="en-CA" i="1">
                                      <a:latin typeface="Cambria Math" panose="02040503050406030204" pitchFamily="18" charset="0"/>
                                    </a:rPr>
                                    <m:t>1</m:t>
                                  </m:r>
                                </m:sub>
                              </m:sSub>
                            </m:e>
                          </m:func>
                        </m:num>
                        <m:den>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𝑂</m:t>
                              </m:r>
                            </m:sup>
                            <m:e>
                              <m:func>
                                <m:funcPr>
                                  <m:ctrlPr>
                                    <a:rPr lang="en-CA" i="1">
                                      <a:latin typeface="Cambria Math" panose="02040503050406030204" pitchFamily="18" charset="0"/>
                                    </a:rPr>
                                  </m:ctrlPr>
                                </m:funcPr>
                                <m:fName>
                                  <m:r>
                                    <m:rPr>
                                      <m:sty m:val="p"/>
                                    </m:rPr>
                                    <a:rPr lang="en-CA">
                                      <a:latin typeface="Cambria Math" panose="02040503050406030204" pitchFamily="18" charset="0"/>
                                    </a:rPr>
                                    <m:t>exp</m:t>
                                  </m:r>
                                </m:fName>
                                <m:e>
                                  <m:r>
                                    <a:rPr lang="en-CA" i="1">
                                      <a:latin typeface="Cambria Math" panose="02040503050406030204" pitchFamily="18" charset="0"/>
                                    </a:rPr>
                                    <m:t>𝛽</m:t>
                                  </m:r>
                                  <m:sSub>
                                    <m:sSubPr>
                                      <m:ctrlPr>
                                        <a:rPr lang="en-CA" i="1">
                                          <a:latin typeface="Cambria Math" panose="02040503050406030204" pitchFamily="18" charset="0"/>
                                        </a:rPr>
                                      </m:ctrlPr>
                                    </m:sSubPr>
                                    <m:e>
                                      <m:r>
                                        <a:rPr lang="en-CA" i="1">
                                          <a:latin typeface="Cambria Math" panose="02040503050406030204" pitchFamily="18" charset="0"/>
                                        </a:rPr>
                                        <m:t>𝑉</m:t>
                                      </m:r>
                                    </m:e>
                                    <m:sub>
                                      <m:r>
                                        <a:rPr lang="en-CA" i="1">
                                          <a:latin typeface="Cambria Math" panose="02040503050406030204" pitchFamily="18" charset="0"/>
                                        </a:rPr>
                                        <m:t>𝑖</m:t>
                                      </m:r>
                                    </m:sub>
                                  </m:sSub>
                                </m:e>
                              </m:func>
                            </m:e>
                          </m:nary>
                        </m:den>
                      </m:f>
                    </m:oMath>
                  </m:oMathPara>
                </a14:m>
                <a:endParaRPr lang="en-US" sz="1800" dirty="0"/>
              </a:p>
            </p:txBody>
          </p:sp>
        </mc:Choice>
        <mc:Fallback>
          <p:sp>
            <p:nvSpPr>
              <p:cNvPr id="8" name="TextBox 7">
                <a:extLst>
                  <a:ext uri="{FF2B5EF4-FFF2-40B4-BE49-F238E27FC236}">
                    <a16:creationId xmlns:a16="http://schemas.microsoft.com/office/drawing/2014/main" id="{1E7D6B5A-A317-527C-34B9-90E025062D06}"/>
                  </a:ext>
                </a:extLst>
              </p:cNvPr>
              <p:cNvSpPr txBox="1">
                <a:spLocks noRot="1" noChangeAspect="1" noMove="1" noResize="1" noEditPoints="1" noAdjustHandles="1" noChangeArrowheads="1" noChangeShapeType="1" noTextEdit="1"/>
              </p:cNvSpPr>
              <p:nvPr/>
            </p:nvSpPr>
            <p:spPr>
              <a:xfrm>
                <a:off x="7132320" y="128113"/>
                <a:ext cx="6096000" cy="695768"/>
              </a:xfrm>
              <a:prstGeom prst="rect">
                <a:avLst/>
              </a:prstGeom>
              <a:blipFill>
                <a:blip r:embed="rId3"/>
                <a:stretch>
                  <a:fillRect t="-16364" b="-90909"/>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B3E1754A-B12D-326B-613F-7E9E0C8DD92D}"/>
              </a:ext>
            </a:extLst>
          </p:cNvPr>
          <p:cNvSpPr/>
          <p:nvPr/>
        </p:nvSpPr>
        <p:spPr>
          <a:xfrm>
            <a:off x="5108448" y="2340009"/>
            <a:ext cx="370001" cy="31216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1045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descr="A screen shot of a computer program&#10;&#10;Description automatically generated">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t="67721" b="9394"/>
          <a:stretch/>
        </p:blipFill>
        <p:spPr>
          <a:xfrm>
            <a:off x="838200" y="1614171"/>
            <a:ext cx="9138530" cy="1999488"/>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170689" y="3978294"/>
            <a:ext cx="9936479" cy="2031325"/>
          </a:xfrm>
          <a:prstGeom prst="rect">
            <a:avLst/>
          </a:prstGeom>
          <a:noFill/>
        </p:spPr>
        <p:txBody>
          <a:bodyPr wrap="square" rtlCol="0">
            <a:spAutoFit/>
          </a:bodyPr>
          <a:lstStyle/>
          <a:p>
            <a:r>
              <a:rPr lang="en-US" dirty="0">
                <a:sym typeface="Wingdings" pitchFamily="2" charset="2"/>
              </a:rPr>
              <a:t>We then select only the probability corresponding to the </a:t>
            </a:r>
            <a:r>
              <a:rPr lang="en-US" b="1" dirty="0">
                <a:sym typeface="Wingdings" pitchFamily="2" charset="2"/>
              </a:rPr>
              <a:t>subject’s choice</a:t>
            </a:r>
            <a:r>
              <a:rPr lang="en-US" dirty="0">
                <a:sym typeface="Wingdings" pitchFamily="2" charset="2"/>
              </a:rPr>
              <a:t>, c (e.g., c = 0): </a:t>
            </a:r>
          </a:p>
          <a:p>
            <a:pPr algn="ctr"/>
            <a:endParaRPr lang="en-US" dirty="0">
              <a:sym typeface="Wingdings" pitchFamily="2" charset="2"/>
            </a:endParaRPr>
          </a:p>
          <a:p>
            <a:pPr algn="ctr"/>
            <a:r>
              <a:rPr lang="en-US" dirty="0">
                <a:sym typeface="Wingdings" pitchFamily="2" charset="2"/>
              </a:rPr>
              <a:t>[0.52, 0.48][0]  [0.52]</a:t>
            </a:r>
          </a:p>
          <a:p>
            <a:pPr algn="ctr"/>
            <a:endParaRPr lang="en-US" dirty="0">
              <a:sym typeface="Wingdings" pitchFamily="2" charset="2"/>
            </a:endParaRPr>
          </a:p>
          <a:p>
            <a:r>
              <a:rPr lang="en-US" dirty="0">
                <a:sym typeface="Wingdings" pitchFamily="2" charset="2"/>
              </a:rPr>
              <a:t>In this example, 0.52 corresponds to </a:t>
            </a:r>
            <a:r>
              <a:rPr lang="en-US" b="1" dirty="0">
                <a:sym typeface="Wingdings" pitchFamily="2" charset="2"/>
              </a:rPr>
              <a:t>the model-predicted probability that a subject made that response</a:t>
            </a:r>
            <a:endParaRPr lang="en-US" dirty="0">
              <a:sym typeface="Wingdings" pitchFamily="2" charset="2"/>
            </a:endParaRPr>
          </a:p>
          <a:p>
            <a:r>
              <a:rPr lang="en-US" dirty="0"/>
              <a:t>This number should be as </a:t>
            </a:r>
            <a:r>
              <a:rPr lang="en-US" u="sng" dirty="0"/>
              <a:t>large as possible</a:t>
            </a:r>
            <a:r>
              <a:rPr lang="en-US" dirty="0"/>
              <a:t>, i.e., the chosen parameters should aim to maximize the likelihood of observing the response that a subject actually gave (keep this in mind for later)</a:t>
            </a:r>
          </a:p>
        </p:txBody>
      </p:sp>
      <p:sp>
        <p:nvSpPr>
          <p:cNvPr id="5" name="Rectangle 4">
            <a:extLst>
              <a:ext uri="{FF2B5EF4-FFF2-40B4-BE49-F238E27FC236}">
                <a16:creationId xmlns:a16="http://schemas.microsoft.com/office/drawing/2014/main" id="{CDFA2B05-11CB-C58C-D3E6-3FF524A08180}"/>
              </a:ext>
            </a:extLst>
          </p:cNvPr>
          <p:cNvSpPr/>
          <p:nvPr/>
        </p:nvSpPr>
        <p:spPr>
          <a:xfrm>
            <a:off x="1731264" y="2340008"/>
            <a:ext cx="3938016" cy="31216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E7D6B5A-A317-527C-34B9-90E025062D06}"/>
                  </a:ext>
                </a:extLst>
              </p:cNvPr>
              <p:cNvSpPr txBox="1"/>
              <p:nvPr/>
            </p:nvSpPr>
            <p:spPr>
              <a:xfrm>
                <a:off x="7132320" y="128113"/>
                <a:ext cx="6096000" cy="695768"/>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CA" sz="1800" b="0" i="1" smtClean="0">
                          <a:latin typeface="Cambria Math" panose="02040503050406030204" pitchFamily="18" charset="0"/>
                        </a:rPr>
                        <m:t>𝑃</m:t>
                      </m:r>
                      <m:d>
                        <m:dPr>
                          <m:ctrlPr>
                            <a:rPr lang="en-CA" sz="1800" b="0" i="1" smtClean="0">
                              <a:latin typeface="Cambria Math" panose="02040503050406030204" pitchFamily="18" charset="0"/>
                            </a:rPr>
                          </m:ctrlPr>
                        </m:dPr>
                        <m:e>
                          <m:r>
                            <a:rPr lang="en-CA" sz="1800" b="0" i="1" smtClean="0">
                              <a:latin typeface="Cambria Math" panose="02040503050406030204" pitchFamily="18" charset="0"/>
                            </a:rPr>
                            <m:t>𝐶h𝑜𝑜𝑠𝑒</m:t>
                          </m:r>
                          <m:r>
                            <a:rPr lang="en-CA" sz="1800" b="0" i="1" smtClean="0">
                              <a:latin typeface="Cambria Math" panose="02040503050406030204" pitchFamily="18" charset="0"/>
                            </a:rPr>
                            <m:t> </m:t>
                          </m:r>
                          <m:r>
                            <a:rPr lang="en-CA" sz="1800" b="0" i="1" smtClean="0">
                              <a:latin typeface="Cambria Math" panose="02040503050406030204" pitchFamily="18" charset="0"/>
                            </a:rPr>
                            <m:t>𝑆𝑞𝑢𝑎𝑟𝑒</m:t>
                          </m:r>
                        </m:e>
                      </m:d>
                      <m:r>
                        <a:rPr lang="en-CA" sz="1800" b="0" i="1" smtClean="0">
                          <a:latin typeface="Cambria Math" panose="02040503050406030204" pitchFamily="18" charset="0"/>
                        </a:rPr>
                        <m:t>=</m:t>
                      </m:r>
                      <m:f>
                        <m:fPr>
                          <m:ctrlPr>
                            <a:rPr lang="en-CA" i="1">
                              <a:latin typeface="Cambria Math" panose="02040503050406030204" pitchFamily="18" charset="0"/>
                            </a:rPr>
                          </m:ctrlPr>
                        </m:fPr>
                        <m:num>
                          <m:func>
                            <m:funcPr>
                              <m:ctrlPr>
                                <a:rPr lang="en-CA" i="1">
                                  <a:latin typeface="Cambria Math" panose="02040503050406030204" pitchFamily="18" charset="0"/>
                                </a:rPr>
                              </m:ctrlPr>
                            </m:funcPr>
                            <m:fName>
                              <m:r>
                                <m:rPr>
                                  <m:sty m:val="p"/>
                                </m:rPr>
                                <a:rPr lang="en-CA">
                                  <a:latin typeface="Cambria Math" panose="02040503050406030204" pitchFamily="18" charset="0"/>
                                </a:rPr>
                                <m:t>exp</m:t>
                              </m:r>
                            </m:fName>
                            <m:e>
                              <m:r>
                                <a:rPr lang="en-CA" i="1">
                                  <a:latin typeface="Cambria Math" panose="02040503050406030204" pitchFamily="18" charset="0"/>
                                </a:rPr>
                                <m:t>𝛽</m:t>
                              </m:r>
                              <m:sSub>
                                <m:sSubPr>
                                  <m:ctrlPr>
                                    <a:rPr lang="en-CA" i="1">
                                      <a:latin typeface="Cambria Math" panose="02040503050406030204" pitchFamily="18" charset="0"/>
                                    </a:rPr>
                                  </m:ctrlPr>
                                </m:sSubPr>
                                <m:e>
                                  <m:r>
                                    <a:rPr lang="en-CA" i="1">
                                      <a:latin typeface="Cambria Math" panose="02040503050406030204" pitchFamily="18" charset="0"/>
                                    </a:rPr>
                                    <m:t>𝑉</m:t>
                                  </m:r>
                                </m:e>
                                <m:sub>
                                  <m:r>
                                    <a:rPr lang="en-CA" i="1">
                                      <a:latin typeface="Cambria Math" panose="02040503050406030204" pitchFamily="18" charset="0"/>
                                    </a:rPr>
                                    <m:t>1</m:t>
                                  </m:r>
                                </m:sub>
                              </m:sSub>
                            </m:e>
                          </m:func>
                        </m:num>
                        <m:den>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𝑂</m:t>
                              </m:r>
                            </m:sup>
                            <m:e>
                              <m:func>
                                <m:funcPr>
                                  <m:ctrlPr>
                                    <a:rPr lang="en-CA" i="1">
                                      <a:latin typeface="Cambria Math" panose="02040503050406030204" pitchFamily="18" charset="0"/>
                                    </a:rPr>
                                  </m:ctrlPr>
                                </m:funcPr>
                                <m:fName>
                                  <m:r>
                                    <m:rPr>
                                      <m:sty m:val="p"/>
                                    </m:rPr>
                                    <a:rPr lang="en-CA">
                                      <a:latin typeface="Cambria Math" panose="02040503050406030204" pitchFamily="18" charset="0"/>
                                    </a:rPr>
                                    <m:t>exp</m:t>
                                  </m:r>
                                </m:fName>
                                <m:e>
                                  <m:r>
                                    <a:rPr lang="en-CA" i="1">
                                      <a:latin typeface="Cambria Math" panose="02040503050406030204" pitchFamily="18" charset="0"/>
                                    </a:rPr>
                                    <m:t>𝛽</m:t>
                                  </m:r>
                                  <m:sSub>
                                    <m:sSubPr>
                                      <m:ctrlPr>
                                        <a:rPr lang="en-CA" i="1">
                                          <a:latin typeface="Cambria Math" panose="02040503050406030204" pitchFamily="18" charset="0"/>
                                        </a:rPr>
                                      </m:ctrlPr>
                                    </m:sSubPr>
                                    <m:e>
                                      <m:r>
                                        <a:rPr lang="en-CA" i="1">
                                          <a:latin typeface="Cambria Math" panose="02040503050406030204" pitchFamily="18" charset="0"/>
                                        </a:rPr>
                                        <m:t>𝑉</m:t>
                                      </m:r>
                                    </m:e>
                                    <m:sub>
                                      <m:r>
                                        <a:rPr lang="en-CA" i="1">
                                          <a:latin typeface="Cambria Math" panose="02040503050406030204" pitchFamily="18" charset="0"/>
                                        </a:rPr>
                                        <m:t>𝑖</m:t>
                                      </m:r>
                                    </m:sub>
                                  </m:sSub>
                                </m:e>
                              </m:func>
                            </m:e>
                          </m:nary>
                        </m:den>
                      </m:f>
                    </m:oMath>
                  </m:oMathPara>
                </a14:m>
                <a:endParaRPr lang="en-US" sz="1800" dirty="0"/>
              </a:p>
            </p:txBody>
          </p:sp>
        </mc:Choice>
        <mc:Fallback>
          <p:sp>
            <p:nvSpPr>
              <p:cNvPr id="8" name="TextBox 7">
                <a:extLst>
                  <a:ext uri="{FF2B5EF4-FFF2-40B4-BE49-F238E27FC236}">
                    <a16:creationId xmlns:a16="http://schemas.microsoft.com/office/drawing/2014/main" id="{1E7D6B5A-A317-527C-34B9-90E025062D06}"/>
                  </a:ext>
                </a:extLst>
              </p:cNvPr>
              <p:cNvSpPr txBox="1">
                <a:spLocks noRot="1" noChangeAspect="1" noMove="1" noResize="1" noEditPoints="1" noAdjustHandles="1" noChangeArrowheads="1" noChangeShapeType="1" noTextEdit="1"/>
              </p:cNvSpPr>
              <p:nvPr/>
            </p:nvSpPr>
            <p:spPr>
              <a:xfrm>
                <a:off x="7132320" y="128113"/>
                <a:ext cx="6096000" cy="695768"/>
              </a:xfrm>
              <a:prstGeom prst="rect">
                <a:avLst/>
              </a:prstGeom>
              <a:blipFill>
                <a:blip r:embed="rId3"/>
                <a:stretch>
                  <a:fillRect t="-16364" b="-90909"/>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B3E1754A-B12D-326B-613F-7E9E0C8DD92D}"/>
              </a:ext>
            </a:extLst>
          </p:cNvPr>
          <p:cNvSpPr/>
          <p:nvPr/>
        </p:nvSpPr>
        <p:spPr>
          <a:xfrm>
            <a:off x="5108448" y="2340009"/>
            <a:ext cx="370001" cy="31216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31633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descr="A screen shot of a computer program&#10;&#10;Description automatically generated">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t="67721" b="9394"/>
          <a:stretch/>
        </p:blipFill>
        <p:spPr>
          <a:xfrm>
            <a:off x="838200" y="1614171"/>
            <a:ext cx="9138530" cy="1999488"/>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170689" y="3978294"/>
            <a:ext cx="9936479" cy="646331"/>
          </a:xfrm>
          <a:prstGeom prst="rect">
            <a:avLst/>
          </a:prstGeom>
          <a:noFill/>
        </p:spPr>
        <p:txBody>
          <a:bodyPr wrap="square" rtlCol="0">
            <a:spAutoFit/>
          </a:bodyPr>
          <a:lstStyle/>
          <a:p>
            <a:r>
              <a:rPr lang="en-US" dirty="0">
                <a:sym typeface="Wingdings" pitchFamily="2" charset="2"/>
              </a:rPr>
              <a:t>We then update V according to the RW rule. This is a pretty straightforward translation of the equation to code.</a:t>
            </a:r>
            <a:endParaRPr lang="en-US" dirty="0"/>
          </a:p>
        </p:txBody>
      </p:sp>
      <p:sp>
        <p:nvSpPr>
          <p:cNvPr id="5" name="Rectangle 4">
            <a:extLst>
              <a:ext uri="{FF2B5EF4-FFF2-40B4-BE49-F238E27FC236}">
                <a16:creationId xmlns:a16="http://schemas.microsoft.com/office/drawing/2014/main" id="{CDFA2B05-11CB-C58C-D3E6-3FF524A08180}"/>
              </a:ext>
            </a:extLst>
          </p:cNvPr>
          <p:cNvSpPr/>
          <p:nvPr/>
        </p:nvSpPr>
        <p:spPr>
          <a:xfrm>
            <a:off x="1673391" y="2999179"/>
            <a:ext cx="3938016" cy="61448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D47DEE9-B202-CEFE-262C-CE967AA2ACBC}"/>
                  </a:ext>
                </a:extLst>
              </p:cNvPr>
              <p:cNvSpPr txBox="1"/>
              <p:nvPr/>
            </p:nvSpPr>
            <p:spPr>
              <a:xfrm>
                <a:off x="6760573" y="158651"/>
                <a:ext cx="6099716"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𝑟</m:t>
                          </m:r>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oMath>
                  </m:oMathPara>
                </a14:m>
                <a:endParaRPr lang="en-CA"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r>
                            <a:rPr lang="en-CA" sz="2400" i="1">
                              <a:latin typeface="Cambria Math" panose="02040503050406030204" pitchFamily="18" charset="0"/>
                            </a:rPr>
                            <m:t>+1</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𝛼</m:t>
                      </m:r>
                      <m:r>
                        <a:rPr lang="en-CA" sz="2400" i="1">
                          <a:latin typeface="Cambria Math" panose="02040503050406030204" pitchFamily="18" charset="0"/>
                        </a:rPr>
                        <m:t> ∙ </m:t>
                      </m:r>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oMath>
                  </m:oMathPara>
                </a14:m>
                <a:endParaRPr lang="en-CA" sz="2400" b="0" dirty="0"/>
              </a:p>
            </p:txBody>
          </p:sp>
        </mc:Choice>
        <mc:Fallback xmlns="">
          <p:sp>
            <p:nvSpPr>
              <p:cNvPr id="7" name="TextBox 6">
                <a:extLst>
                  <a:ext uri="{FF2B5EF4-FFF2-40B4-BE49-F238E27FC236}">
                    <a16:creationId xmlns:a16="http://schemas.microsoft.com/office/drawing/2014/main" id="{0D47DEE9-B202-CEFE-262C-CE967AA2ACBC}"/>
                  </a:ext>
                </a:extLst>
              </p:cNvPr>
              <p:cNvSpPr txBox="1">
                <a:spLocks noRot="1" noChangeAspect="1" noMove="1" noResize="1" noEditPoints="1" noAdjustHandles="1" noChangeArrowheads="1" noChangeShapeType="1" noTextEdit="1"/>
              </p:cNvSpPr>
              <p:nvPr/>
            </p:nvSpPr>
            <p:spPr>
              <a:xfrm>
                <a:off x="6760573" y="158651"/>
                <a:ext cx="6099716" cy="830997"/>
              </a:xfrm>
              <a:prstGeom prst="rect">
                <a:avLst/>
              </a:prstGeom>
              <a:blipFill>
                <a:blip r:embed="rId3"/>
                <a:stretch>
                  <a:fillRect b="-10606"/>
                </a:stretch>
              </a:blipFill>
            </p:spPr>
            <p:txBody>
              <a:bodyPr/>
              <a:lstStyle/>
              <a:p>
                <a:r>
                  <a:rPr lang="en-US">
                    <a:noFill/>
                  </a:rPr>
                  <a:t> </a:t>
                </a:r>
              </a:p>
            </p:txBody>
          </p:sp>
        </mc:Fallback>
      </mc:AlternateContent>
    </p:spTree>
    <p:extLst>
      <p:ext uri="{BB962C8B-B14F-4D97-AF65-F5344CB8AC3E}">
        <p14:creationId xmlns:p14="http://schemas.microsoft.com/office/powerpoint/2010/main" val="20636614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descr="A screen shot of a computer program&#10;&#10;Description automatically generated">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t="67721" b="9394"/>
          <a:stretch/>
        </p:blipFill>
        <p:spPr>
          <a:xfrm>
            <a:off x="838200" y="1614171"/>
            <a:ext cx="9138530" cy="1999488"/>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170689" y="3978294"/>
            <a:ext cx="9936479" cy="1477328"/>
          </a:xfrm>
          <a:prstGeom prst="rect">
            <a:avLst/>
          </a:prstGeom>
          <a:noFill/>
        </p:spPr>
        <p:txBody>
          <a:bodyPr wrap="square" rtlCol="0">
            <a:spAutoFit/>
          </a:bodyPr>
          <a:lstStyle/>
          <a:p>
            <a:r>
              <a:rPr lang="en-US" dirty="0">
                <a:sym typeface="Wingdings" pitchFamily="2" charset="2"/>
              </a:rPr>
              <a:t>We then update V according to the RW rule. This is a pretty straightforward translation of the equation to code.</a:t>
            </a:r>
          </a:p>
          <a:p>
            <a:endParaRPr lang="en-US" dirty="0">
              <a:sym typeface="Wingdings" pitchFamily="2" charset="2"/>
            </a:endParaRPr>
          </a:p>
          <a:p>
            <a:r>
              <a:rPr lang="en-US" dirty="0">
                <a:sym typeface="Wingdings" pitchFamily="2" charset="2"/>
              </a:rPr>
              <a:t>Note: we only update the value </a:t>
            </a:r>
            <a:r>
              <a:rPr lang="en-US" b="1" dirty="0">
                <a:sym typeface="Wingdings" pitchFamily="2" charset="2"/>
              </a:rPr>
              <a:t>of the stimulus that the subject actually chose</a:t>
            </a:r>
            <a:r>
              <a:rPr lang="en-US" dirty="0">
                <a:sym typeface="Wingdings" pitchFamily="2" charset="2"/>
              </a:rPr>
              <a:t>. The value of the other stimulus, implicitly, remains unchanged. </a:t>
            </a:r>
            <a:endParaRPr lang="en-US" dirty="0"/>
          </a:p>
        </p:txBody>
      </p:sp>
      <p:sp>
        <p:nvSpPr>
          <p:cNvPr id="5" name="Rectangle 4">
            <a:extLst>
              <a:ext uri="{FF2B5EF4-FFF2-40B4-BE49-F238E27FC236}">
                <a16:creationId xmlns:a16="http://schemas.microsoft.com/office/drawing/2014/main" id="{CDFA2B05-11CB-C58C-D3E6-3FF524A08180}"/>
              </a:ext>
            </a:extLst>
          </p:cNvPr>
          <p:cNvSpPr/>
          <p:nvPr/>
        </p:nvSpPr>
        <p:spPr>
          <a:xfrm>
            <a:off x="1673391" y="2999179"/>
            <a:ext cx="3938016" cy="61448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D47DEE9-B202-CEFE-262C-CE967AA2ACBC}"/>
                  </a:ext>
                </a:extLst>
              </p:cNvPr>
              <p:cNvSpPr txBox="1"/>
              <p:nvPr/>
            </p:nvSpPr>
            <p:spPr>
              <a:xfrm>
                <a:off x="6760573" y="158651"/>
                <a:ext cx="6099716"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𝑟</m:t>
                          </m:r>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oMath>
                  </m:oMathPara>
                </a14:m>
                <a:endParaRPr lang="en-CA"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r>
                            <a:rPr lang="en-CA" sz="2400" i="1">
                              <a:latin typeface="Cambria Math" panose="02040503050406030204" pitchFamily="18" charset="0"/>
                            </a:rPr>
                            <m:t>+1</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𝛼</m:t>
                      </m:r>
                      <m:r>
                        <a:rPr lang="en-CA" sz="2400" i="1">
                          <a:latin typeface="Cambria Math" panose="02040503050406030204" pitchFamily="18" charset="0"/>
                        </a:rPr>
                        <m:t> ∙ </m:t>
                      </m:r>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oMath>
                  </m:oMathPara>
                </a14:m>
                <a:endParaRPr lang="en-CA" sz="2400" b="0" dirty="0"/>
              </a:p>
            </p:txBody>
          </p:sp>
        </mc:Choice>
        <mc:Fallback xmlns="">
          <p:sp>
            <p:nvSpPr>
              <p:cNvPr id="7" name="TextBox 6">
                <a:extLst>
                  <a:ext uri="{FF2B5EF4-FFF2-40B4-BE49-F238E27FC236}">
                    <a16:creationId xmlns:a16="http://schemas.microsoft.com/office/drawing/2014/main" id="{0D47DEE9-B202-CEFE-262C-CE967AA2ACBC}"/>
                  </a:ext>
                </a:extLst>
              </p:cNvPr>
              <p:cNvSpPr txBox="1">
                <a:spLocks noRot="1" noChangeAspect="1" noMove="1" noResize="1" noEditPoints="1" noAdjustHandles="1" noChangeArrowheads="1" noChangeShapeType="1" noTextEdit="1"/>
              </p:cNvSpPr>
              <p:nvPr/>
            </p:nvSpPr>
            <p:spPr>
              <a:xfrm>
                <a:off x="6760573" y="158651"/>
                <a:ext cx="6099716" cy="830997"/>
              </a:xfrm>
              <a:prstGeom prst="rect">
                <a:avLst/>
              </a:prstGeom>
              <a:blipFill>
                <a:blip r:embed="rId3"/>
                <a:stretch>
                  <a:fillRect b="-10606"/>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044CD012-BFAE-1EC2-0339-AF634B25058A}"/>
              </a:ext>
            </a:extLst>
          </p:cNvPr>
          <p:cNvSpPr/>
          <p:nvPr/>
        </p:nvSpPr>
        <p:spPr>
          <a:xfrm>
            <a:off x="1995544" y="3301495"/>
            <a:ext cx="370001" cy="31216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222C6C9-F77F-CDF3-9E92-79E5B0183596}"/>
              </a:ext>
            </a:extLst>
          </p:cNvPr>
          <p:cNvSpPr/>
          <p:nvPr/>
        </p:nvSpPr>
        <p:spPr>
          <a:xfrm>
            <a:off x="3446888" y="3030709"/>
            <a:ext cx="370001" cy="31216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1676F61-40EC-DF49-F677-4B53610CE643}"/>
              </a:ext>
            </a:extLst>
          </p:cNvPr>
          <p:cNvSpPr/>
          <p:nvPr/>
        </p:nvSpPr>
        <p:spPr>
          <a:xfrm>
            <a:off x="2924332" y="3272918"/>
            <a:ext cx="370001" cy="31216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6850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l="7681" r="7681"/>
          <a:stretch/>
        </p:blipFill>
        <p:spPr>
          <a:xfrm>
            <a:off x="2510028" y="1609529"/>
            <a:ext cx="5257800" cy="1150394"/>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170688" y="3265663"/>
            <a:ext cx="9936479" cy="369332"/>
          </a:xfrm>
          <a:prstGeom prst="rect">
            <a:avLst/>
          </a:prstGeom>
          <a:noFill/>
        </p:spPr>
        <p:txBody>
          <a:bodyPr wrap="square" rtlCol="0">
            <a:spAutoFit/>
          </a:bodyPr>
          <a:lstStyle/>
          <a:p>
            <a:r>
              <a:rPr lang="en-US" dirty="0">
                <a:sym typeface="Wingdings" pitchFamily="2" charset="2"/>
              </a:rPr>
              <a:t>Finally we compute and return the </a:t>
            </a:r>
            <a:r>
              <a:rPr lang="en-US" b="1" dirty="0">
                <a:sym typeface="Wingdings" pitchFamily="2" charset="2"/>
              </a:rPr>
              <a:t>negative log-likelihood</a:t>
            </a:r>
            <a:r>
              <a:rPr lang="en-US" dirty="0">
                <a:sym typeface="Wingdings" pitchFamily="2" charset="2"/>
              </a:rPr>
              <a:t>. Why?</a:t>
            </a:r>
          </a:p>
        </p:txBody>
      </p:sp>
    </p:spTree>
    <p:extLst>
      <p:ext uri="{BB962C8B-B14F-4D97-AF65-F5344CB8AC3E}">
        <p14:creationId xmlns:p14="http://schemas.microsoft.com/office/powerpoint/2010/main" val="6539326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l="7681" r="7681"/>
          <a:stretch/>
        </p:blipFill>
        <p:spPr>
          <a:xfrm>
            <a:off x="2510028" y="1609529"/>
            <a:ext cx="5257800" cy="1150394"/>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170688" y="3044946"/>
            <a:ext cx="9936479" cy="3139321"/>
          </a:xfrm>
          <a:prstGeom prst="rect">
            <a:avLst/>
          </a:prstGeom>
          <a:noFill/>
        </p:spPr>
        <p:txBody>
          <a:bodyPr wrap="square" rtlCol="0">
            <a:spAutoFit/>
          </a:bodyPr>
          <a:lstStyle/>
          <a:p>
            <a:r>
              <a:rPr lang="en-US" dirty="0">
                <a:sym typeface="Wingdings" pitchFamily="2" charset="2"/>
              </a:rPr>
              <a:t>Log-likelihood:</a:t>
            </a:r>
          </a:p>
          <a:p>
            <a:endParaRPr lang="en-US" dirty="0">
              <a:sym typeface="Wingdings" pitchFamily="2" charset="2"/>
            </a:endParaRPr>
          </a:p>
          <a:p>
            <a:r>
              <a:rPr lang="en-US" dirty="0">
                <a:sym typeface="Wingdings" pitchFamily="2" charset="2"/>
              </a:rPr>
              <a:t>Currently, </a:t>
            </a:r>
            <a:r>
              <a:rPr lang="en-US" i="1" dirty="0">
                <a:sym typeface="Wingdings" pitchFamily="2" charset="2"/>
              </a:rPr>
              <a:t>probs </a:t>
            </a:r>
            <a:r>
              <a:rPr lang="en-US" dirty="0">
                <a:sym typeface="Wingdings" pitchFamily="2" charset="2"/>
              </a:rPr>
              <a:t>is a vector of a bunch of probabilities—how likely it is that a subject made the choice they made: [0.11, 0.001, 0.02, …]</a:t>
            </a:r>
          </a:p>
          <a:p>
            <a:endParaRPr lang="en-US" dirty="0">
              <a:sym typeface="Wingdings" pitchFamily="2" charset="2"/>
            </a:endParaRPr>
          </a:p>
          <a:p>
            <a:r>
              <a:rPr lang="en-US" dirty="0">
                <a:sym typeface="Wingdings" pitchFamily="2" charset="2"/>
              </a:rPr>
              <a:t>Normally, if you wanted to get how likely </a:t>
            </a:r>
            <a:r>
              <a:rPr lang="en-US" i="1" dirty="0">
                <a:sym typeface="Wingdings" pitchFamily="2" charset="2"/>
              </a:rPr>
              <a:t>all </a:t>
            </a:r>
            <a:r>
              <a:rPr lang="en-US" dirty="0">
                <a:sym typeface="Wingdings" pitchFamily="2" charset="2"/>
              </a:rPr>
              <a:t>these events were, you can just multiply all these probabilities: </a:t>
            </a:r>
          </a:p>
          <a:p>
            <a:pPr algn="ctr"/>
            <a:r>
              <a:rPr lang="en-US" dirty="0">
                <a:sym typeface="Wingdings" pitchFamily="2" charset="2"/>
              </a:rPr>
              <a:t>P(Subject made choice 1, 2, 3…) = 0.11 * 0.001 * 0.02 = 0.0000022</a:t>
            </a:r>
          </a:p>
          <a:p>
            <a:pPr algn="ctr"/>
            <a:endParaRPr lang="en-US" dirty="0">
              <a:sym typeface="Wingdings" pitchFamily="2" charset="2"/>
            </a:endParaRPr>
          </a:p>
          <a:p>
            <a:r>
              <a:rPr lang="en-US" dirty="0">
                <a:sym typeface="Wingdings" pitchFamily="2" charset="2"/>
              </a:rPr>
              <a:t>But when you multiply many tiny numbers you get a </a:t>
            </a:r>
            <a:r>
              <a:rPr lang="en-US" b="1" dirty="0">
                <a:sym typeface="Wingdings" pitchFamily="2" charset="2"/>
              </a:rPr>
              <a:t>very </a:t>
            </a:r>
            <a:r>
              <a:rPr lang="en-US" dirty="0">
                <a:sym typeface="Wingdings" pitchFamily="2" charset="2"/>
              </a:rPr>
              <a:t>small number, which the computer rounds to 0. (and zero means impossible in probability!) </a:t>
            </a:r>
          </a:p>
        </p:txBody>
      </p:sp>
    </p:spTree>
    <p:extLst>
      <p:ext uri="{BB962C8B-B14F-4D97-AF65-F5344CB8AC3E}">
        <p14:creationId xmlns:p14="http://schemas.microsoft.com/office/powerpoint/2010/main" val="336626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a blue line&#10;&#10;Description automatically generated">
            <a:extLst>
              <a:ext uri="{FF2B5EF4-FFF2-40B4-BE49-F238E27FC236}">
                <a16:creationId xmlns:a16="http://schemas.microsoft.com/office/drawing/2014/main" id="{162EE068-3FA2-E738-07B0-43ADDEB6CC76}"/>
              </a:ext>
            </a:extLst>
          </p:cNvPr>
          <p:cNvPicPr>
            <a:picLocks noChangeAspect="1"/>
          </p:cNvPicPr>
          <p:nvPr/>
        </p:nvPicPr>
        <p:blipFill>
          <a:blip r:embed="rId2"/>
          <a:stretch>
            <a:fillRect/>
          </a:stretch>
        </p:blipFill>
        <p:spPr>
          <a:xfrm>
            <a:off x="8247274" y="3941265"/>
            <a:ext cx="3719786" cy="2789840"/>
          </a:xfrm>
          <a:prstGeom prst="rect">
            <a:avLst/>
          </a:prstGeom>
        </p:spPr>
      </p:pic>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a:extLst>
              <a:ext uri="{FF2B5EF4-FFF2-40B4-BE49-F238E27FC236}">
                <a16:creationId xmlns:a16="http://schemas.microsoft.com/office/drawing/2014/main" id="{5F9C41D9-98FE-6B5E-0912-B8570CCAA48D}"/>
              </a:ext>
            </a:extLst>
          </p:cNvPr>
          <p:cNvPicPr>
            <a:picLocks noChangeAspect="1"/>
          </p:cNvPicPr>
          <p:nvPr/>
        </p:nvPicPr>
        <p:blipFill rotWithShape="1">
          <a:blip r:embed="rId3"/>
          <a:srcRect l="7681" r="7681"/>
          <a:stretch/>
        </p:blipFill>
        <p:spPr>
          <a:xfrm>
            <a:off x="2510028" y="1609529"/>
            <a:ext cx="5257800" cy="1150394"/>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B7E0FD4-30D6-0E26-6CCD-9288C1126281}"/>
                  </a:ext>
                </a:extLst>
              </p:cNvPr>
              <p:cNvSpPr txBox="1"/>
              <p:nvPr/>
            </p:nvSpPr>
            <p:spPr>
              <a:xfrm>
                <a:off x="170688" y="3044946"/>
                <a:ext cx="9936479" cy="2897973"/>
              </a:xfrm>
              <a:prstGeom prst="rect">
                <a:avLst/>
              </a:prstGeom>
              <a:noFill/>
            </p:spPr>
            <p:txBody>
              <a:bodyPr wrap="square" rtlCol="0">
                <a:spAutoFit/>
              </a:bodyPr>
              <a:lstStyle/>
              <a:p>
                <a:r>
                  <a:rPr lang="en-US" dirty="0">
                    <a:sym typeface="Wingdings" pitchFamily="2" charset="2"/>
                  </a:rPr>
                  <a:t>Log-likelihood:</a:t>
                </a:r>
              </a:p>
              <a:p>
                <a:endParaRPr lang="en-US" dirty="0">
                  <a:sym typeface="Wingdings" pitchFamily="2" charset="2"/>
                </a:endParaRPr>
              </a:p>
              <a:p>
                <a:pPr marL="0" lvl="0" indent="0" algn="l" rtl="0">
                  <a:spcBef>
                    <a:spcPts val="0"/>
                  </a:spcBef>
                  <a:spcAft>
                    <a:spcPts val="0"/>
                  </a:spcAft>
                  <a:buNone/>
                </a:pPr>
                <a:r>
                  <a:rPr lang="en-CA" dirty="0"/>
                  <a:t>To avoid this problem, we take the </a:t>
                </a:r>
                <a:r>
                  <a:rPr lang="en-CA" b="1" dirty="0"/>
                  <a:t>log </a:t>
                </a:r>
                <a:r>
                  <a:rPr lang="en-CA" dirty="0"/>
                  <a:t>of the probability, which scales in the same way as the probabilities and will have the </a:t>
                </a:r>
                <a:r>
                  <a:rPr lang="en-CA" b="1" dirty="0"/>
                  <a:t>same maxima/minima</a:t>
                </a:r>
              </a:p>
              <a:p>
                <a:pPr marL="0" lvl="0" indent="0" algn="l" rtl="0">
                  <a:spcBef>
                    <a:spcPts val="0"/>
                  </a:spcBef>
                  <a:spcAft>
                    <a:spcPts val="0"/>
                  </a:spcAft>
                  <a:buNone/>
                </a:pPr>
                <a:endParaRPr lang="en-CA" b="1" dirty="0"/>
              </a:p>
              <a:p>
                <a:pPr marL="0" lvl="0" indent="0" algn="l" rtl="0">
                  <a:spcBef>
                    <a:spcPts val="0"/>
                  </a:spcBef>
                  <a:spcAft>
                    <a:spcPts val="0"/>
                  </a:spcAft>
                  <a:buNone/>
                </a:pPr>
                <a:r>
                  <a:rPr lang="en-CA" dirty="0"/>
                  <a:t>This is helpful because products (*) becomes addition (+) in log space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As a result:</a:t>
                </a:r>
              </a:p>
              <a:p>
                <a:pPr marL="0" lvl="0" indent="0" algn="l" rtl="0">
                  <a:spcBef>
                    <a:spcPts val="0"/>
                  </a:spcBef>
                  <a:spcAft>
                    <a:spcPts val="0"/>
                  </a:spcAft>
                  <a:buNone/>
                </a:pPr>
                <a:endParaRPr lang="en-CA" dirty="0"/>
              </a:p>
              <a:p>
                <a:pPr marL="0" lvl="0" indent="0" algn="l" rtl="0">
                  <a:spcBef>
                    <a:spcPts val="0"/>
                  </a:spcBef>
                  <a:spcAft>
                    <a:spcPts val="0"/>
                  </a:spcAft>
                  <a:buNone/>
                </a:pPr>
                <a14:m>
                  <m:oMathPara xmlns:m="http://schemas.openxmlformats.org/officeDocument/2006/math">
                    <m:oMathParaPr>
                      <m:jc m:val="left"/>
                    </m:oMathParaPr>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𝐶h𝑜𝑖𝑐</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1</m:t>
                              </m:r>
                            </m:sub>
                          </m:sSub>
                        </m:e>
                      </m:d>
                      <m:r>
                        <a:rPr lang="en-CA" b="0" i="1" smtClean="0">
                          <a:latin typeface="Cambria Math" panose="02040503050406030204" pitchFamily="18" charset="0"/>
                        </a:rPr>
                        <m:t>∗</m:t>
                      </m:r>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𝐶h𝑜𝑖𝑐</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2</m:t>
                              </m:r>
                            </m:sub>
                          </m:sSub>
                        </m:e>
                      </m:d>
                      <m:r>
                        <a:rPr lang="en-CA" b="0" i="1" smtClean="0">
                          <a:latin typeface="Cambria Math" panose="02040503050406030204" pitchFamily="18" charset="0"/>
                        </a:rPr>
                        <m:t>…∝</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d>
                            <m:dPr>
                              <m:ctrlPr>
                                <a:rPr lang="en-CA" b="0" i="1" smtClean="0">
                                  <a:latin typeface="Cambria Math" panose="02040503050406030204" pitchFamily="18" charset="0"/>
                                </a:rPr>
                              </m:ctrlPr>
                            </m:dPr>
                            <m:e>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𝑐h𝑜𝑖𝑐</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1</m:t>
                                      </m:r>
                                    </m:sub>
                                  </m:sSub>
                                </m:e>
                              </m:d>
                            </m:e>
                          </m:d>
                          <m:r>
                            <a:rPr lang="en-CA" b="0" i="1" smtClean="0">
                              <a:latin typeface="Cambria Math" panose="02040503050406030204" pitchFamily="18" charset="0"/>
                            </a:rPr>
                            <m:t>+</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d>
                                <m:dPr>
                                  <m:ctrlPr>
                                    <a:rPr lang="en-CA" b="0" i="1" smtClean="0">
                                      <a:latin typeface="Cambria Math" panose="02040503050406030204" pitchFamily="18" charset="0"/>
                                    </a:rPr>
                                  </m:ctrlPr>
                                </m:dPr>
                                <m:e>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𝐶h𝑜𝑖𝑐</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2</m:t>
                                          </m:r>
                                        </m:sub>
                                      </m:sSub>
                                    </m:e>
                                  </m:d>
                                </m:e>
                              </m:d>
                            </m:e>
                          </m:func>
                          <m:r>
                            <a:rPr lang="en-CA" b="0" i="1" smtClean="0">
                              <a:latin typeface="Cambria Math" panose="02040503050406030204" pitchFamily="18" charset="0"/>
                            </a:rPr>
                            <m:t>…</m:t>
                          </m:r>
                        </m:e>
                      </m:func>
                    </m:oMath>
                  </m:oMathPara>
                </a14:m>
                <a:endParaRPr lang="en-CA" dirty="0"/>
              </a:p>
            </p:txBody>
          </p:sp>
        </mc:Choice>
        <mc:Fallback xmlns="">
          <p:sp>
            <p:nvSpPr>
              <p:cNvPr id="4" name="TextBox 3">
                <a:extLst>
                  <a:ext uri="{FF2B5EF4-FFF2-40B4-BE49-F238E27FC236}">
                    <a16:creationId xmlns:a16="http://schemas.microsoft.com/office/drawing/2014/main" id="{7B7E0FD4-30D6-0E26-6CCD-9288C1126281}"/>
                  </a:ext>
                </a:extLst>
              </p:cNvPr>
              <p:cNvSpPr txBox="1">
                <a:spLocks noRot="1" noChangeAspect="1" noMove="1" noResize="1" noEditPoints="1" noAdjustHandles="1" noChangeArrowheads="1" noChangeShapeType="1" noTextEdit="1"/>
              </p:cNvSpPr>
              <p:nvPr/>
            </p:nvSpPr>
            <p:spPr>
              <a:xfrm>
                <a:off x="170688" y="3044946"/>
                <a:ext cx="9936479" cy="2897973"/>
              </a:xfrm>
              <a:prstGeom prst="rect">
                <a:avLst/>
              </a:prstGeom>
              <a:blipFill>
                <a:blip r:embed="rId4"/>
                <a:stretch>
                  <a:fillRect l="-511" t="-870"/>
                </a:stretch>
              </a:blipFill>
            </p:spPr>
            <p:txBody>
              <a:bodyPr/>
              <a:lstStyle/>
              <a:p>
                <a:r>
                  <a:rPr lang="en-US">
                    <a:noFill/>
                  </a:rPr>
                  <a:t> </a:t>
                </a:r>
              </a:p>
            </p:txBody>
          </p:sp>
        </mc:Fallback>
      </mc:AlternateContent>
    </p:spTree>
    <p:extLst>
      <p:ext uri="{BB962C8B-B14F-4D97-AF65-F5344CB8AC3E}">
        <p14:creationId xmlns:p14="http://schemas.microsoft.com/office/powerpoint/2010/main" val="1189965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a:p>
            <a:r>
              <a:rPr lang="en-US" i="1" dirty="0"/>
              <a:t>… </a:t>
            </a:r>
            <a:r>
              <a:rPr lang="en-US" dirty="0"/>
              <a:t>and thus he is surprised by the food</a:t>
            </a:r>
            <a:endParaRPr lang="en-US" i="1" dirty="0"/>
          </a:p>
        </p:txBody>
      </p:sp>
      <p:pic>
        <p:nvPicPr>
          <p:cNvPr id="5" name="Graphic 4" descr="Dog with solid fill">
            <a:extLst>
              <a:ext uri="{FF2B5EF4-FFF2-40B4-BE49-F238E27FC236}">
                <a16:creationId xmlns:a16="http://schemas.microsoft.com/office/drawing/2014/main" id="{88E7B9A4-BE1A-B1A2-B16B-9D6C7C206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5862" y="4320382"/>
            <a:ext cx="2319338" cy="2319338"/>
          </a:xfrm>
          <a:prstGeom prst="rect">
            <a:avLst/>
          </a:prstGeom>
        </p:spPr>
      </p:pic>
      <p:sp>
        <p:nvSpPr>
          <p:cNvPr id="8" name="Cloud 7">
            <a:extLst>
              <a:ext uri="{FF2B5EF4-FFF2-40B4-BE49-F238E27FC236}">
                <a16:creationId xmlns:a16="http://schemas.microsoft.com/office/drawing/2014/main" id="{D06C6ED5-0E71-C6A8-EE2D-2A4BD68F390D}"/>
              </a:ext>
            </a:extLst>
          </p:cNvPr>
          <p:cNvSpPr/>
          <p:nvPr/>
        </p:nvSpPr>
        <p:spPr>
          <a:xfrm>
            <a:off x="2631280" y="2928939"/>
            <a:ext cx="2669382" cy="1868090"/>
          </a:xfrm>
          <a:prstGeom prst="clou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a:t>
            </a:r>
          </a:p>
        </p:txBody>
      </p:sp>
      <p:grpSp>
        <p:nvGrpSpPr>
          <p:cNvPr id="13" name="Group 12">
            <a:extLst>
              <a:ext uri="{FF2B5EF4-FFF2-40B4-BE49-F238E27FC236}">
                <a16:creationId xmlns:a16="http://schemas.microsoft.com/office/drawing/2014/main" id="{FA5507C0-53DC-8BD3-B006-A5F6150CBED1}"/>
              </a:ext>
            </a:extLst>
          </p:cNvPr>
          <p:cNvGrpSpPr/>
          <p:nvPr/>
        </p:nvGrpSpPr>
        <p:grpSpPr>
          <a:xfrm>
            <a:off x="8205786" y="3194052"/>
            <a:ext cx="3148014" cy="3445668"/>
            <a:chOff x="5353049" y="3194052"/>
            <a:chExt cx="3148014" cy="3445668"/>
          </a:xfrm>
        </p:grpSpPr>
        <p:sp>
          <p:nvSpPr>
            <p:cNvPr id="9" name="Rounded Rectangle 8">
              <a:extLst>
                <a:ext uri="{FF2B5EF4-FFF2-40B4-BE49-F238E27FC236}">
                  <a16:creationId xmlns:a16="http://schemas.microsoft.com/office/drawing/2014/main" id="{46114063-9D6E-A005-51D4-55F9BCE939CC}"/>
                </a:ext>
              </a:extLst>
            </p:cNvPr>
            <p:cNvSpPr/>
            <p:nvPr/>
          </p:nvSpPr>
          <p:spPr>
            <a:xfrm>
              <a:off x="5986463" y="3286125"/>
              <a:ext cx="2514600" cy="3353595"/>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26A68C3-DEBD-B526-7C23-B42F46FD7619}"/>
                </a:ext>
              </a:extLst>
            </p:cNvPr>
            <p:cNvCxnSpPr/>
            <p:nvPr/>
          </p:nvCxnSpPr>
          <p:spPr>
            <a:xfrm flipH="1" flipV="1">
              <a:off x="5572125" y="3429000"/>
              <a:ext cx="523875" cy="891382"/>
            </a:xfrm>
            <a:prstGeom prst="line">
              <a:avLst/>
            </a:prstGeom>
            <a:ln w="127000"/>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D1C3246-D7B5-8D47-761C-950D6D3CA534}"/>
                </a:ext>
              </a:extLst>
            </p:cNvPr>
            <p:cNvSpPr/>
            <p:nvPr/>
          </p:nvSpPr>
          <p:spPr>
            <a:xfrm>
              <a:off x="5353049" y="3194052"/>
              <a:ext cx="319088" cy="277812"/>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Graphic 3" descr="Dog Food Bowl with solid fill">
            <a:extLst>
              <a:ext uri="{FF2B5EF4-FFF2-40B4-BE49-F238E27FC236}">
                <a16:creationId xmlns:a16="http://schemas.microsoft.com/office/drawing/2014/main" id="{3674885E-221E-2C9F-36BE-D48E494F6F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62736" y="5096670"/>
            <a:ext cx="1543050" cy="1543050"/>
          </a:xfrm>
          <a:prstGeom prst="rect">
            <a:avLst/>
          </a:prstGeom>
        </p:spPr>
      </p:pic>
    </p:spTree>
    <p:extLst>
      <p:ext uri="{BB962C8B-B14F-4D97-AF65-F5344CB8AC3E}">
        <p14:creationId xmlns:p14="http://schemas.microsoft.com/office/powerpoint/2010/main" val="24501883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l="7681" r="7681"/>
          <a:stretch/>
        </p:blipFill>
        <p:spPr>
          <a:xfrm>
            <a:off x="2510028" y="1609529"/>
            <a:ext cx="5257800" cy="1150394"/>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170688" y="3044946"/>
            <a:ext cx="9936479" cy="1754326"/>
          </a:xfrm>
          <a:prstGeom prst="rect">
            <a:avLst/>
          </a:prstGeom>
          <a:noFill/>
        </p:spPr>
        <p:txBody>
          <a:bodyPr wrap="square" rtlCol="0">
            <a:spAutoFit/>
          </a:bodyPr>
          <a:lstStyle/>
          <a:p>
            <a:r>
              <a:rPr lang="en-US" dirty="0">
                <a:sym typeface="Wingdings" pitchFamily="2" charset="2"/>
              </a:rPr>
              <a:t>Log-likelihood:</a:t>
            </a:r>
          </a:p>
          <a:p>
            <a:endParaRPr lang="en-CA" dirty="0">
              <a:sym typeface="Wingdings" pitchFamily="2" charset="2"/>
            </a:endParaRPr>
          </a:p>
          <a:p>
            <a:r>
              <a:rPr lang="en-CA" dirty="0">
                <a:sym typeface="Wingdings" pitchFamily="2" charset="2"/>
              </a:rPr>
              <a:t>So, </a:t>
            </a:r>
            <a:r>
              <a:rPr lang="en-CA" i="1" dirty="0">
                <a:sym typeface="Wingdings" pitchFamily="2" charset="2"/>
              </a:rPr>
              <a:t>sum </a:t>
            </a:r>
            <a:r>
              <a:rPr lang="en-CA" dirty="0">
                <a:sym typeface="Wingdings" pitchFamily="2" charset="2"/>
              </a:rPr>
              <a:t>of </a:t>
            </a:r>
            <a:r>
              <a:rPr lang="en-CA" i="1" dirty="0">
                <a:sym typeface="Wingdings" pitchFamily="2" charset="2"/>
              </a:rPr>
              <a:t>log</a:t>
            </a:r>
            <a:r>
              <a:rPr lang="en-CA" dirty="0">
                <a:sym typeface="Wingdings" pitchFamily="2" charset="2"/>
              </a:rPr>
              <a:t> probabilities gives us a value that is proportional to the total likelihood of each participant’s choice according to our model. We call this value the </a:t>
            </a:r>
            <a:r>
              <a:rPr lang="en-CA" b="1" dirty="0">
                <a:sym typeface="Wingdings" pitchFamily="2" charset="2"/>
              </a:rPr>
              <a:t>cumulative</a:t>
            </a:r>
            <a:r>
              <a:rPr lang="en-CA" dirty="0">
                <a:sym typeface="Wingdings" pitchFamily="2" charset="2"/>
              </a:rPr>
              <a:t> </a:t>
            </a:r>
            <a:r>
              <a:rPr lang="en-CA" b="1" dirty="0">
                <a:sym typeface="Wingdings" pitchFamily="2" charset="2"/>
              </a:rPr>
              <a:t>log-likelihood. </a:t>
            </a:r>
            <a:endParaRPr lang="en-CA" dirty="0">
              <a:sym typeface="Wingdings" pitchFamily="2" charset="2"/>
            </a:endParaRPr>
          </a:p>
          <a:p>
            <a:endParaRPr lang="en-CA" dirty="0">
              <a:sym typeface="Wingdings" pitchFamily="2" charset="2"/>
            </a:endParaRPr>
          </a:p>
          <a:p>
            <a:r>
              <a:rPr lang="en-CA" dirty="0">
                <a:sym typeface="Wingdings" pitchFamily="2" charset="2"/>
              </a:rPr>
              <a:t>As we will see, that is all we need to find our parameter values!   </a:t>
            </a:r>
            <a:endParaRPr lang="en-US" dirty="0">
              <a:sym typeface="Wingdings" pitchFamily="2" charset="2"/>
            </a:endParaRPr>
          </a:p>
        </p:txBody>
      </p:sp>
    </p:spTree>
    <p:extLst>
      <p:ext uri="{BB962C8B-B14F-4D97-AF65-F5344CB8AC3E}">
        <p14:creationId xmlns:p14="http://schemas.microsoft.com/office/powerpoint/2010/main" val="15055929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l="7681" r="7681"/>
          <a:stretch/>
        </p:blipFill>
        <p:spPr>
          <a:xfrm>
            <a:off x="2510028" y="1609529"/>
            <a:ext cx="5257800" cy="1150394"/>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170688" y="3044946"/>
            <a:ext cx="9936479" cy="3139321"/>
          </a:xfrm>
          <a:prstGeom prst="rect">
            <a:avLst/>
          </a:prstGeom>
          <a:noFill/>
        </p:spPr>
        <p:txBody>
          <a:bodyPr wrap="square" rtlCol="0">
            <a:spAutoFit/>
          </a:bodyPr>
          <a:lstStyle/>
          <a:p>
            <a:r>
              <a:rPr lang="en-US" b="1" dirty="0">
                <a:sym typeface="Wingdings" pitchFamily="2" charset="2"/>
              </a:rPr>
              <a:t>Negative</a:t>
            </a:r>
            <a:r>
              <a:rPr lang="en-US" dirty="0">
                <a:sym typeface="Wingdings" pitchFamily="2" charset="2"/>
              </a:rPr>
              <a:t> log-likelihood:</a:t>
            </a:r>
          </a:p>
          <a:p>
            <a:endParaRPr lang="en-CA" dirty="0">
              <a:sym typeface="Wingdings" pitchFamily="2" charset="2"/>
            </a:endParaRPr>
          </a:p>
          <a:p>
            <a:r>
              <a:rPr lang="en-CA" dirty="0">
                <a:sym typeface="Wingdings" pitchFamily="2" charset="2"/>
              </a:rPr>
              <a:t>Ok, but then why the negative sign in the front?</a:t>
            </a:r>
          </a:p>
          <a:p>
            <a:endParaRPr lang="en-CA" dirty="0">
              <a:sym typeface="Wingdings" pitchFamily="2" charset="2"/>
            </a:endParaRPr>
          </a:p>
          <a:p>
            <a:r>
              <a:rPr lang="en-CA" dirty="0">
                <a:sym typeface="Wingdings" pitchFamily="2" charset="2"/>
              </a:rPr>
              <a:t>Our goal is to maximize the cumulative log-likelihood. But computer algorithms are much better at finding the </a:t>
            </a:r>
            <a:r>
              <a:rPr lang="en-CA" i="1" dirty="0">
                <a:sym typeface="Wingdings" pitchFamily="2" charset="2"/>
              </a:rPr>
              <a:t>minimum </a:t>
            </a:r>
            <a:r>
              <a:rPr lang="en-CA" dirty="0">
                <a:sym typeface="Wingdings" pitchFamily="2" charset="2"/>
              </a:rPr>
              <a:t>than the </a:t>
            </a:r>
            <a:r>
              <a:rPr lang="en-CA" i="1" dirty="0">
                <a:sym typeface="Wingdings" pitchFamily="2" charset="2"/>
              </a:rPr>
              <a:t>maximum </a:t>
            </a:r>
            <a:r>
              <a:rPr lang="en-CA" dirty="0">
                <a:sym typeface="Wingdings" pitchFamily="2" charset="2"/>
              </a:rPr>
              <a:t>of a function. </a:t>
            </a:r>
          </a:p>
          <a:p>
            <a:endParaRPr lang="en-CA" dirty="0">
              <a:sym typeface="Wingdings" pitchFamily="2" charset="2"/>
            </a:endParaRPr>
          </a:p>
          <a:p>
            <a:r>
              <a:rPr lang="en-CA" dirty="0">
                <a:sym typeface="Wingdings" pitchFamily="2" charset="2"/>
              </a:rPr>
              <a:t>As such, we add a negative sign so that the </a:t>
            </a:r>
            <a:r>
              <a:rPr lang="en-CA" i="1" dirty="0">
                <a:sym typeface="Wingdings" pitchFamily="2" charset="2"/>
              </a:rPr>
              <a:t>maximum </a:t>
            </a:r>
            <a:r>
              <a:rPr lang="en-CA" dirty="0">
                <a:sym typeface="Wingdings" pitchFamily="2" charset="2"/>
              </a:rPr>
              <a:t>of the cumulative log-likelihood becomes the minimum. </a:t>
            </a:r>
          </a:p>
          <a:p>
            <a:endParaRPr lang="en-CA" dirty="0">
              <a:sym typeface="Wingdings" pitchFamily="2" charset="2"/>
            </a:endParaRPr>
          </a:p>
          <a:p>
            <a:r>
              <a:rPr lang="en-CA" dirty="0">
                <a:sym typeface="Wingdings" pitchFamily="2" charset="2"/>
              </a:rPr>
              <a:t>We call this final target value the </a:t>
            </a:r>
            <a:r>
              <a:rPr lang="en-CA" b="1" dirty="0">
                <a:sym typeface="Wingdings" pitchFamily="2" charset="2"/>
              </a:rPr>
              <a:t>negative log-likelihood</a:t>
            </a:r>
            <a:endParaRPr lang="en-US" dirty="0">
              <a:sym typeface="Wingdings" pitchFamily="2" charset="2"/>
            </a:endParaRPr>
          </a:p>
        </p:txBody>
      </p:sp>
    </p:spTree>
    <p:extLst>
      <p:ext uri="{BB962C8B-B14F-4D97-AF65-F5344CB8AC3E}">
        <p14:creationId xmlns:p14="http://schemas.microsoft.com/office/powerpoint/2010/main" val="301733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5" name="Picture 4" descr="A screen shot of a computer program&#10;&#10;Description automatically generated">
            <a:extLst>
              <a:ext uri="{FF2B5EF4-FFF2-40B4-BE49-F238E27FC236}">
                <a16:creationId xmlns:a16="http://schemas.microsoft.com/office/drawing/2014/main" id="{BA493CC7-0CCA-3AF8-82A2-4779B23A54EF}"/>
              </a:ext>
            </a:extLst>
          </p:cNvPr>
          <p:cNvPicPr>
            <a:picLocks noChangeAspect="1"/>
          </p:cNvPicPr>
          <p:nvPr/>
        </p:nvPicPr>
        <p:blipFill>
          <a:blip r:embed="rId2"/>
          <a:stretch>
            <a:fillRect/>
          </a:stretch>
        </p:blipFill>
        <p:spPr>
          <a:xfrm>
            <a:off x="84083" y="1525682"/>
            <a:ext cx="5460829" cy="5220968"/>
          </a:xfrm>
          <a:prstGeom prst="rect">
            <a:avLst/>
          </a:prstGeom>
        </p:spPr>
      </p:pic>
      <p:sp>
        <p:nvSpPr>
          <p:cNvPr id="6" name="TextBox 5">
            <a:extLst>
              <a:ext uri="{FF2B5EF4-FFF2-40B4-BE49-F238E27FC236}">
                <a16:creationId xmlns:a16="http://schemas.microsoft.com/office/drawing/2014/main" id="{F72B0254-0F7B-F566-75F5-35F3EBE1E30C}"/>
              </a:ext>
            </a:extLst>
          </p:cNvPr>
          <p:cNvSpPr txBox="1"/>
          <p:nvPr/>
        </p:nvSpPr>
        <p:spPr>
          <a:xfrm>
            <a:off x="5675586" y="1690688"/>
            <a:ext cx="6432331" cy="1754326"/>
          </a:xfrm>
          <a:prstGeom prst="rect">
            <a:avLst/>
          </a:prstGeom>
          <a:noFill/>
        </p:spPr>
        <p:txBody>
          <a:bodyPr wrap="square" rtlCol="0">
            <a:spAutoFit/>
          </a:bodyPr>
          <a:lstStyle/>
          <a:p>
            <a:r>
              <a:rPr lang="en-US" dirty="0"/>
              <a:t>So now we have a function that gives us a </a:t>
            </a:r>
            <a:r>
              <a:rPr lang="en-US" b="1" dirty="0"/>
              <a:t>negative log-likelihood</a:t>
            </a:r>
            <a:r>
              <a:rPr lang="en-US" dirty="0"/>
              <a:t> telling us: </a:t>
            </a:r>
            <a:r>
              <a:rPr lang="en-US" i="1" dirty="0"/>
              <a:t>Given these parameters, how likely are this subject’s choice?</a:t>
            </a:r>
          </a:p>
          <a:p>
            <a:endParaRPr lang="en-US" i="1" dirty="0"/>
          </a:p>
          <a:p>
            <a:r>
              <a:rPr lang="en-US" dirty="0"/>
              <a:t>Now what would happen if we tried different parameters?</a:t>
            </a:r>
          </a:p>
          <a:p>
            <a:endParaRPr lang="en-US" dirty="0"/>
          </a:p>
        </p:txBody>
      </p:sp>
      <p:pic>
        <p:nvPicPr>
          <p:cNvPr id="8" name="Picture 7">
            <a:extLst>
              <a:ext uri="{FF2B5EF4-FFF2-40B4-BE49-F238E27FC236}">
                <a16:creationId xmlns:a16="http://schemas.microsoft.com/office/drawing/2014/main" id="{051CF20A-2FFB-B860-0319-962C0C8D3017}"/>
              </a:ext>
            </a:extLst>
          </p:cNvPr>
          <p:cNvPicPr>
            <a:picLocks noChangeAspect="1"/>
          </p:cNvPicPr>
          <p:nvPr/>
        </p:nvPicPr>
        <p:blipFill>
          <a:blip r:embed="rId3"/>
          <a:srcRect/>
          <a:stretch/>
        </p:blipFill>
        <p:spPr>
          <a:xfrm>
            <a:off x="6096000" y="3200400"/>
            <a:ext cx="5486400" cy="3657600"/>
          </a:xfrm>
          <a:prstGeom prst="rect">
            <a:avLst/>
          </a:prstGeom>
        </p:spPr>
      </p:pic>
      <p:grpSp>
        <p:nvGrpSpPr>
          <p:cNvPr id="15" name="Group 14">
            <a:extLst>
              <a:ext uri="{FF2B5EF4-FFF2-40B4-BE49-F238E27FC236}">
                <a16:creationId xmlns:a16="http://schemas.microsoft.com/office/drawing/2014/main" id="{A4F5DDCB-B372-A633-D539-DD4CB634783A}"/>
              </a:ext>
            </a:extLst>
          </p:cNvPr>
          <p:cNvGrpSpPr/>
          <p:nvPr/>
        </p:nvGrpSpPr>
        <p:grpSpPr>
          <a:xfrm>
            <a:off x="8378062" y="3779955"/>
            <a:ext cx="2321469" cy="2767583"/>
            <a:chOff x="8378062" y="3244334"/>
            <a:chExt cx="2321469" cy="2767583"/>
          </a:xfrm>
        </p:grpSpPr>
        <p:sp>
          <p:nvSpPr>
            <p:cNvPr id="9" name="Multiply 8">
              <a:extLst>
                <a:ext uri="{FF2B5EF4-FFF2-40B4-BE49-F238E27FC236}">
                  <a16:creationId xmlns:a16="http://schemas.microsoft.com/office/drawing/2014/main" id="{BF08ED85-46B4-4C9C-CFA0-445C15860655}"/>
                </a:ext>
              </a:extLst>
            </p:cNvPr>
            <p:cNvSpPr/>
            <p:nvPr/>
          </p:nvSpPr>
          <p:spPr>
            <a:xfrm>
              <a:off x="10279117" y="5538951"/>
              <a:ext cx="420414" cy="472966"/>
            </a:xfrm>
            <a:prstGeom prst="mathMultiply">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B2DD618-5A99-D677-16F8-84A276D7CE10}"/>
                </a:ext>
              </a:extLst>
            </p:cNvPr>
            <p:cNvSpPr txBox="1"/>
            <p:nvPr/>
          </p:nvSpPr>
          <p:spPr>
            <a:xfrm>
              <a:off x="8378062" y="3244334"/>
              <a:ext cx="2321469" cy="369332"/>
            </a:xfrm>
            <a:prstGeom prst="rect">
              <a:avLst/>
            </a:prstGeom>
            <a:noFill/>
          </p:spPr>
          <p:txBody>
            <a:bodyPr wrap="none" rtlCol="0">
              <a:spAutoFit/>
            </a:bodyPr>
            <a:lstStyle/>
            <a:p>
              <a:r>
                <a:rPr lang="en-US" dirty="0"/>
                <a:t>Most likely parameters</a:t>
              </a:r>
            </a:p>
          </p:txBody>
        </p:sp>
        <p:cxnSp>
          <p:nvCxnSpPr>
            <p:cNvPr id="14" name="Straight Arrow Connector 13">
              <a:extLst>
                <a:ext uri="{FF2B5EF4-FFF2-40B4-BE49-F238E27FC236}">
                  <a16:creationId xmlns:a16="http://schemas.microsoft.com/office/drawing/2014/main" id="{3740151A-60AB-6BBE-3938-CE39E84ACBA2}"/>
                </a:ext>
              </a:extLst>
            </p:cNvPr>
            <p:cNvCxnSpPr>
              <a:stCxn id="10" idx="2"/>
              <a:endCxn id="9" idx="0"/>
            </p:cNvCxnSpPr>
            <p:nvPr/>
          </p:nvCxnSpPr>
          <p:spPr>
            <a:xfrm>
              <a:off x="9538797" y="3613666"/>
              <a:ext cx="841293" cy="20388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0808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5" name="Picture 4" descr="A screen shot of a computer program&#10;&#10;Description automatically generated">
            <a:extLst>
              <a:ext uri="{FF2B5EF4-FFF2-40B4-BE49-F238E27FC236}">
                <a16:creationId xmlns:a16="http://schemas.microsoft.com/office/drawing/2014/main" id="{BA493CC7-0CCA-3AF8-82A2-4779B23A54EF}"/>
              </a:ext>
            </a:extLst>
          </p:cNvPr>
          <p:cNvPicPr>
            <a:picLocks noChangeAspect="1"/>
          </p:cNvPicPr>
          <p:nvPr/>
        </p:nvPicPr>
        <p:blipFill>
          <a:blip r:embed="rId2"/>
          <a:stretch>
            <a:fillRect/>
          </a:stretch>
        </p:blipFill>
        <p:spPr>
          <a:xfrm>
            <a:off x="84083" y="1525682"/>
            <a:ext cx="5460829" cy="5220968"/>
          </a:xfrm>
          <a:prstGeom prst="rect">
            <a:avLst/>
          </a:prstGeom>
        </p:spPr>
      </p:pic>
      <p:sp>
        <p:nvSpPr>
          <p:cNvPr id="6" name="TextBox 5">
            <a:extLst>
              <a:ext uri="{FF2B5EF4-FFF2-40B4-BE49-F238E27FC236}">
                <a16:creationId xmlns:a16="http://schemas.microsoft.com/office/drawing/2014/main" id="{F72B0254-0F7B-F566-75F5-35F3EBE1E30C}"/>
              </a:ext>
            </a:extLst>
          </p:cNvPr>
          <p:cNvSpPr txBox="1"/>
          <p:nvPr/>
        </p:nvSpPr>
        <p:spPr>
          <a:xfrm>
            <a:off x="5675586" y="1690688"/>
            <a:ext cx="6432331" cy="923330"/>
          </a:xfrm>
          <a:prstGeom prst="rect">
            <a:avLst/>
          </a:prstGeom>
          <a:noFill/>
        </p:spPr>
        <p:txBody>
          <a:bodyPr wrap="square" rtlCol="0">
            <a:spAutoFit/>
          </a:bodyPr>
          <a:lstStyle/>
          <a:p>
            <a:r>
              <a:rPr lang="en-US" dirty="0"/>
              <a:t>But in practice we can’t see this distribution of likelihoods</a:t>
            </a:r>
          </a:p>
          <a:p>
            <a:endParaRPr lang="en-US" dirty="0"/>
          </a:p>
          <a:p>
            <a:r>
              <a:rPr lang="en-US" dirty="0"/>
              <a:t>Instead we use an </a:t>
            </a:r>
            <a:r>
              <a:rPr lang="en-US" b="1" dirty="0"/>
              <a:t>optimizer </a:t>
            </a:r>
            <a:r>
              <a:rPr lang="en-US" dirty="0"/>
              <a:t>to find these most likely parameter</a:t>
            </a:r>
          </a:p>
        </p:txBody>
      </p:sp>
      <p:pic>
        <p:nvPicPr>
          <p:cNvPr id="8" name="Picture 7">
            <a:extLst>
              <a:ext uri="{FF2B5EF4-FFF2-40B4-BE49-F238E27FC236}">
                <a16:creationId xmlns:a16="http://schemas.microsoft.com/office/drawing/2014/main" id="{051CF20A-2FFB-B860-0319-962C0C8D3017}"/>
              </a:ext>
            </a:extLst>
          </p:cNvPr>
          <p:cNvPicPr>
            <a:picLocks noChangeAspect="1"/>
          </p:cNvPicPr>
          <p:nvPr/>
        </p:nvPicPr>
        <p:blipFill>
          <a:blip r:embed="rId3"/>
          <a:srcRect/>
          <a:stretch/>
        </p:blipFill>
        <p:spPr>
          <a:xfrm>
            <a:off x="6096000" y="3200400"/>
            <a:ext cx="5486400" cy="3657600"/>
          </a:xfrm>
          <a:prstGeom prst="rect">
            <a:avLst/>
          </a:prstGeom>
        </p:spPr>
      </p:pic>
    </p:spTree>
    <p:extLst>
      <p:ext uri="{BB962C8B-B14F-4D97-AF65-F5344CB8AC3E}">
        <p14:creationId xmlns:p14="http://schemas.microsoft.com/office/powerpoint/2010/main" val="42859722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5358-4A8E-DEF2-7C70-9238DB10CD2C}"/>
              </a:ext>
            </a:extLst>
          </p:cNvPr>
          <p:cNvSpPr>
            <a:spLocks noGrp="1"/>
          </p:cNvSpPr>
          <p:nvPr>
            <p:ph type="title"/>
          </p:nvPr>
        </p:nvSpPr>
        <p:spPr/>
        <p:txBody>
          <a:bodyPr/>
          <a:lstStyle/>
          <a:p>
            <a:r>
              <a:rPr lang="en-US" dirty="0"/>
              <a:t>Optimizing the likelihood function</a:t>
            </a:r>
          </a:p>
        </p:txBody>
      </p:sp>
      <p:pic>
        <p:nvPicPr>
          <p:cNvPr id="5" name="Content Placeholder 4" descr="A screen shot of a computer code&#10;&#10;Description automatically generated">
            <a:extLst>
              <a:ext uri="{FF2B5EF4-FFF2-40B4-BE49-F238E27FC236}">
                <a16:creationId xmlns:a16="http://schemas.microsoft.com/office/drawing/2014/main" id="{12D33DFF-8A20-FB8C-2F18-F2CF26A4A333}"/>
              </a:ext>
            </a:extLst>
          </p:cNvPr>
          <p:cNvPicPr>
            <a:picLocks noGrp="1" noChangeAspect="1"/>
          </p:cNvPicPr>
          <p:nvPr>
            <p:ph idx="1"/>
          </p:nvPr>
        </p:nvPicPr>
        <p:blipFill>
          <a:blip r:embed="rId2"/>
          <a:stretch>
            <a:fillRect/>
          </a:stretch>
        </p:blipFill>
        <p:spPr>
          <a:xfrm>
            <a:off x="102694" y="2259875"/>
            <a:ext cx="5350689" cy="2432131"/>
          </a:xfrm>
        </p:spPr>
      </p:pic>
      <p:sp>
        <p:nvSpPr>
          <p:cNvPr id="6" name="TextBox 5">
            <a:extLst>
              <a:ext uri="{FF2B5EF4-FFF2-40B4-BE49-F238E27FC236}">
                <a16:creationId xmlns:a16="http://schemas.microsoft.com/office/drawing/2014/main" id="{2C50B432-70E5-1834-8784-B198A5C3C647}"/>
              </a:ext>
            </a:extLst>
          </p:cNvPr>
          <p:cNvSpPr txBox="1"/>
          <p:nvPr/>
        </p:nvSpPr>
        <p:spPr>
          <a:xfrm>
            <a:off x="5656975" y="2259875"/>
            <a:ext cx="6432331" cy="1754326"/>
          </a:xfrm>
          <a:prstGeom prst="rect">
            <a:avLst/>
          </a:prstGeom>
          <a:noFill/>
        </p:spPr>
        <p:txBody>
          <a:bodyPr wrap="square" rtlCol="0">
            <a:spAutoFit/>
          </a:bodyPr>
          <a:lstStyle/>
          <a:p>
            <a:r>
              <a:rPr lang="en-US" dirty="0"/>
              <a:t>This code does the following:</a:t>
            </a:r>
          </a:p>
          <a:p>
            <a:endParaRPr lang="en-US" dirty="0"/>
          </a:p>
          <a:p>
            <a:pPr marL="342900" indent="-342900">
              <a:buFont typeface="+mj-lt"/>
              <a:buAutoNum type="arabicPeriod"/>
            </a:pPr>
            <a:r>
              <a:rPr lang="en-US" dirty="0"/>
              <a:t>Loops through each subject in our dataset</a:t>
            </a:r>
          </a:p>
          <a:p>
            <a:pPr marL="342900" indent="-342900">
              <a:buFont typeface="+mj-lt"/>
              <a:buAutoNum type="arabicPeriod"/>
            </a:pPr>
            <a:r>
              <a:rPr lang="en-US" dirty="0"/>
              <a:t>Finds the parameters that make their data most likely</a:t>
            </a:r>
          </a:p>
          <a:p>
            <a:pPr marL="342900" indent="-342900">
              <a:buFont typeface="+mj-lt"/>
              <a:buAutoNum type="arabicPeriod"/>
            </a:pPr>
            <a:endParaRPr lang="en-US" dirty="0"/>
          </a:p>
          <a:p>
            <a:r>
              <a:rPr lang="en-US" dirty="0"/>
              <a:t>Let’s break it down! </a:t>
            </a:r>
          </a:p>
        </p:txBody>
      </p:sp>
    </p:spTree>
    <p:extLst>
      <p:ext uri="{BB962C8B-B14F-4D97-AF65-F5344CB8AC3E}">
        <p14:creationId xmlns:p14="http://schemas.microsoft.com/office/powerpoint/2010/main" val="329554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5358-4A8E-DEF2-7C70-9238DB10CD2C}"/>
              </a:ext>
            </a:extLst>
          </p:cNvPr>
          <p:cNvSpPr>
            <a:spLocks noGrp="1"/>
          </p:cNvSpPr>
          <p:nvPr>
            <p:ph type="title"/>
          </p:nvPr>
        </p:nvSpPr>
        <p:spPr/>
        <p:txBody>
          <a:bodyPr/>
          <a:lstStyle/>
          <a:p>
            <a:r>
              <a:rPr lang="en-US" dirty="0"/>
              <a:t>Optimizing the likelihood function</a:t>
            </a:r>
          </a:p>
        </p:txBody>
      </p:sp>
      <p:pic>
        <p:nvPicPr>
          <p:cNvPr id="5" name="Content Placeholder 4" descr="A screen shot of a computer code&#10;&#10;Description automatically generated">
            <a:extLst>
              <a:ext uri="{FF2B5EF4-FFF2-40B4-BE49-F238E27FC236}">
                <a16:creationId xmlns:a16="http://schemas.microsoft.com/office/drawing/2014/main" id="{12D33DFF-8A20-FB8C-2F18-F2CF26A4A333}"/>
              </a:ext>
            </a:extLst>
          </p:cNvPr>
          <p:cNvPicPr>
            <a:picLocks noGrp="1" noChangeAspect="1"/>
          </p:cNvPicPr>
          <p:nvPr>
            <p:ph idx="1"/>
          </p:nvPr>
        </p:nvPicPr>
        <p:blipFill rotWithShape="1">
          <a:blip r:embed="rId2"/>
          <a:srcRect b="85745"/>
          <a:stretch/>
        </p:blipFill>
        <p:spPr>
          <a:xfrm>
            <a:off x="2730280" y="1690688"/>
            <a:ext cx="5350689" cy="346691"/>
          </a:xfrm>
        </p:spPr>
      </p:pic>
      <p:sp>
        <p:nvSpPr>
          <p:cNvPr id="6" name="TextBox 5">
            <a:extLst>
              <a:ext uri="{FF2B5EF4-FFF2-40B4-BE49-F238E27FC236}">
                <a16:creationId xmlns:a16="http://schemas.microsoft.com/office/drawing/2014/main" id="{2C50B432-70E5-1834-8784-B198A5C3C647}"/>
              </a:ext>
            </a:extLst>
          </p:cNvPr>
          <p:cNvSpPr txBox="1"/>
          <p:nvPr/>
        </p:nvSpPr>
        <p:spPr>
          <a:xfrm>
            <a:off x="401803" y="2646919"/>
            <a:ext cx="10161093" cy="1477328"/>
          </a:xfrm>
          <a:prstGeom prst="rect">
            <a:avLst/>
          </a:prstGeom>
          <a:noFill/>
        </p:spPr>
        <p:txBody>
          <a:bodyPr wrap="square" rtlCol="0">
            <a:spAutoFit/>
          </a:bodyPr>
          <a:lstStyle/>
          <a:p>
            <a:r>
              <a:rPr lang="en-US" dirty="0"/>
              <a:t>As before, we will loop through each participant where </a:t>
            </a:r>
          </a:p>
          <a:p>
            <a:endParaRPr lang="en-US" dirty="0"/>
          </a:p>
          <a:p>
            <a:pPr marL="285750" indent="-285750">
              <a:buFont typeface="Arial" panose="020B0604020202020204" pitchFamily="34" charset="0"/>
              <a:buChar char="•"/>
            </a:pPr>
            <a:r>
              <a:rPr lang="en-US" i="1" dirty="0" err="1"/>
              <a:t>i</a:t>
            </a:r>
            <a:r>
              <a:rPr lang="en-US" dirty="0"/>
              <a:t> keeps track of which subject we’re at (e.g., subject </a:t>
            </a:r>
            <a:r>
              <a:rPr lang="en-US" dirty="0" err="1"/>
              <a:t>i</a:t>
            </a:r>
            <a:r>
              <a:rPr lang="en-US" dirty="0"/>
              <a:t>/20)</a:t>
            </a:r>
          </a:p>
          <a:p>
            <a:pPr marL="285750" indent="-285750">
              <a:buFont typeface="Arial" panose="020B0604020202020204" pitchFamily="34" charset="0"/>
              <a:buChar char="•"/>
            </a:pPr>
            <a:r>
              <a:rPr lang="en-US" i="1" dirty="0" err="1"/>
              <a:t>pid</a:t>
            </a:r>
            <a:r>
              <a:rPr lang="en-US" dirty="0"/>
              <a:t> is the participant’s participant ID</a:t>
            </a:r>
          </a:p>
          <a:p>
            <a:pPr marL="285750" indent="-285750">
              <a:buFont typeface="Arial" panose="020B0604020202020204" pitchFamily="34" charset="0"/>
              <a:buChar char="•"/>
            </a:pPr>
            <a:r>
              <a:rPr lang="en-US" i="1" dirty="0" err="1"/>
              <a:t>subj_df</a:t>
            </a:r>
            <a:r>
              <a:rPr lang="en-US" i="1" dirty="0"/>
              <a:t> </a:t>
            </a:r>
            <a:r>
              <a:rPr lang="en-US" dirty="0"/>
              <a:t>is a subset of our data that contains data from that subject only</a:t>
            </a:r>
            <a:endParaRPr lang="en-US" i="1" dirty="0"/>
          </a:p>
        </p:txBody>
      </p:sp>
    </p:spTree>
    <p:extLst>
      <p:ext uri="{BB962C8B-B14F-4D97-AF65-F5344CB8AC3E}">
        <p14:creationId xmlns:p14="http://schemas.microsoft.com/office/powerpoint/2010/main" val="29559996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5358-4A8E-DEF2-7C70-9238DB10CD2C}"/>
              </a:ext>
            </a:extLst>
          </p:cNvPr>
          <p:cNvSpPr>
            <a:spLocks noGrp="1"/>
          </p:cNvSpPr>
          <p:nvPr>
            <p:ph type="title"/>
          </p:nvPr>
        </p:nvSpPr>
        <p:spPr/>
        <p:txBody>
          <a:bodyPr/>
          <a:lstStyle/>
          <a:p>
            <a:r>
              <a:rPr lang="en-US" dirty="0"/>
              <a:t>Optimizing the likelihood function</a:t>
            </a:r>
          </a:p>
        </p:txBody>
      </p:sp>
      <p:pic>
        <p:nvPicPr>
          <p:cNvPr id="5" name="Content Placeholder 4" descr="A screen shot of a computer code&#10;&#10;Description automatically generated">
            <a:extLst>
              <a:ext uri="{FF2B5EF4-FFF2-40B4-BE49-F238E27FC236}">
                <a16:creationId xmlns:a16="http://schemas.microsoft.com/office/drawing/2014/main" id="{12D33DFF-8A20-FB8C-2F18-F2CF26A4A333}"/>
              </a:ext>
            </a:extLst>
          </p:cNvPr>
          <p:cNvPicPr>
            <a:picLocks noGrp="1" noChangeAspect="1"/>
          </p:cNvPicPr>
          <p:nvPr>
            <p:ph idx="1"/>
          </p:nvPr>
        </p:nvPicPr>
        <p:blipFill rotWithShape="1">
          <a:blip r:embed="rId2"/>
          <a:srcRect t="35497" b="39257"/>
          <a:stretch/>
        </p:blipFill>
        <p:spPr>
          <a:xfrm>
            <a:off x="2320376" y="1690688"/>
            <a:ext cx="6332712" cy="726691"/>
          </a:xfrm>
        </p:spPr>
      </p:pic>
      <p:sp>
        <p:nvSpPr>
          <p:cNvPr id="6" name="TextBox 5">
            <a:extLst>
              <a:ext uri="{FF2B5EF4-FFF2-40B4-BE49-F238E27FC236}">
                <a16:creationId xmlns:a16="http://schemas.microsoft.com/office/drawing/2014/main" id="{2C50B432-70E5-1834-8784-B198A5C3C647}"/>
              </a:ext>
            </a:extLst>
          </p:cNvPr>
          <p:cNvSpPr txBox="1"/>
          <p:nvPr/>
        </p:nvSpPr>
        <p:spPr>
          <a:xfrm>
            <a:off x="401803" y="2646919"/>
            <a:ext cx="10161093" cy="2031325"/>
          </a:xfrm>
          <a:prstGeom prst="rect">
            <a:avLst/>
          </a:prstGeom>
          <a:noFill/>
        </p:spPr>
        <p:txBody>
          <a:bodyPr wrap="square" rtlCol="0">
            <a:spAutoFit/>
          </a:bodyPr>
          <a:lstStyle/>
          <a:p>
            <a:r>
              <a:rPr lang="en-US" dirty="0"/>
              <a:t>Now we need to create an </a:t>
            </a:r>
            <a:r>
              <a:rPr lang="en-US" b="1" dirty="0"/>
              <a:t>objective function</a:t>
            </a:r>
            <a:endParaRPr lang="en-US" dirty="0"/>
          </a:p>
          <a:p>
            <a:endParaRPr lang="en-US" i="1" dirty="0"/>
          </a:p>
          <a:p>
            <a:r>
              <a:rPr lang="en-US" dirty="0"/>
              <a:t>Here we use the </a:t>
            </a:r>
            <a:r>
              <a:rPr lang="en-US" dirty="0" err="1"/>
              <a:t>rl_lik</a:t>
            </a:r>
            <a:r>
              <a:rPr lang="en-US" dirty="0"/>
              <a:t> function we saw earlier, but we simply fix the choices and rewards to the current subject’s history of choices and rewards. </a:t>
            </a:r>
          </a:p>
          <a:p>
            <a:endParaRPr lang="en-US" dirty="0"/>
          </a:p>
          <a:p>
            <a:r>
              <a:rPr lang="en-US" dirty="0"/>
              <a:t>In other words, the objective function is the same as the </a:t>
            </a:r>
            <a:r>
              <a:rPr lang="en-US" dirty="0" err="1"/>
              <a:t>rl_lik</a:t>
            </a:r>
            <a:r>
              <a:rPr lang="en-US" dirty="0"/>
              <a:t> function, but now the </a:t>
            </a:r>
            <a:r>
              <a:rPr lang="en-US" b="1" dirty="0"/>
              <a:t>only thing that can change </a:t>
            </a:r>
            <a:r>
              <a:rPr lang="en-US" dirty="0"/>
              <a:t>are the two parameters, </a:t>
            </a:r>
            <a:r>
              <a:rPr lang="en-US" i="1" dirty="0"/>
              <a:t>pars</a:t>
            </a:r>
            <a:r>
              <a:rPr lang="en-US" dirty="0"/>
              <a:t> </a:t>
            </a:r>
          </a:p>
        </p:txBody>
      </p:sp>
    </p:spTree>
    <p:extLst>
      <p:ext uri="{BB962C8B-B14F-4D97-AF65-F5344CB8AC3E}">
        <p14:creationId xmlns:p14="http://schemas.microsoft.com/office/powerpoint/2010/main" val="20957266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5358-4A8E-DEF2-7C70-9238DB10CD2C}"/>
              </a:ext>
            </a:extLst>
          </p:cNvPr>
          <p:cNvSpPr>
            <a:spLocks noGrp="1"/>
          </p:cNvSpPr>
          <p:nvPr>
            <p:ph type="title"/>
          </p:nvPr>
        </p:nvSpPr>
        <p:spPr/>
        <p:txBody>
          <a:bodyPr/>
          <a:lstStyle/>
          <a:p>
            <a:r>
              <a:rPr lang="en-US" dirty="0"/>
              <a:t>Optimizing the likelihood function</a:t>
            </a:r>
          </a:p>
        </p:txBody>
      </p:sp>
      <p:pic>
        <p:nvPicPr>
          <p:cNvPr id="5" name="Content Placeholder 4" descr="A screen shot of a computer code&#10;&#10;Description automatically generated">
            <a:extLst>
              <a:ext uri="{FF2B5EF4-FFF2-40B4-BE49-F238E27FC236}">
                <a16:creationId xmlns:a16="http://schemas.microsoft.com/office/drawing/2014/main" id="{12D33DFF-8A20-FB8C-2F18-F2CF26A4A333}"/>
              </a:ext>
            </a:extLst>
          </p:cNvPr>
          <p:cNvPicPr>
            <a:picLocks noGrp="1" noChangeAspect="1"/>
          </p:cNvPicPr>
          <p:nvPr>
            <p:ph idx="1"/>
          </p:nvPr>
        </p:nvPicPr>
        <p:blipFill rotWithShape="1">
          <a:blip r:embed="rId2"/>
          <a:srcRect t="62934" b="-6068"/>
          <a:stretch/>
        </p:blipFill>
        <p:spPr>
          <a:xfrm>
            <a:off x="2315993" y="1548018"/>
            <a:ext cx="6332712" cy="1241572"/>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50B432-70E5-1834-8784-B198A5C3C647}"/>
                  </a:ext>
                </a:extLst>
              </p:cNvPr>
              <p:cNvSpPr txBox="1"/>
              <p:nvPr/>
            </p:nvSpPr>
            <p:spPr>
              <a:xfrm>
                <a:off x="401802" y="2789590"/>
                <a:ext cx="10161093" cy="2585323"/>
              </a:xfrm>
              <a:prstGeom prst="rect">
                <a:avLst/>
              </a:prstGeom>
              <a:noFill/>
            </p:spPr>
            <p:txBody>
              <a:bodyPr wrap="square" rtlCol="0">
                <a:spAutoFit/>
              </a:bodyPr>
              <a:lstStyle/>
              <a:p>
                <a:r>
                  <a:rPr lang="en-US" dirty="0"/>
                  <a:t>Our optimizer, needs two things: </a:t>
                </a:r>
              </a:p>
              <a:p>
                <a:endParaRPr lang="en-US" dirty="0"/>
              </a:p>
              <a:p>
                <a:pPr marL="342900" indent="-342900">
                  <a:buFont typeface="+mj-lt"/>
                  <a:buAutoNum type="arabicPeriod"/>
                </a:pPr>
                <a:r>
                  <a:rPr lang="en-US" dirty="0"/>
                  <a:t>The objective function we just described</a:t>
                </a:r>
              </a:p>
              <a:p>
                <a:pPr marL="342900" indent="-342900">
                  <a:buFont typeface="+mj-lt"/>
                  <a:buAutoNum type="arabicPeriod"/>
                </a:pPr>
                <a:endParaRPr lang="en-US" dirty="0"/>
              </a:p>
              <a:p>
                <a:pPr marL="342900" indent="-342900">
                  <a:buFont typeface="+mj-lt"/>
                  <a:buAutoNum type="arabicPeriod"/>
                </a:pPr>
                <a:r>
                  <a:rPr lang="en-US" dirty="0"/>
                  <a:t>A starting point—some place to start “guessing” parameters. These can be anything; you just need to guess two values as an initial guess for </a:t>
                </a:r>
                <a14:m>
                  <m:oMath xmlns:m="http://schemas.openxmlformats.org/officeDocument/2006/math">
                    <m:r>
                      <a:rPr lang="en-CA" b="0" i="1" smtClean="0">
                        <a:latin typeface="Cambria Math" panose="02040503050406030204" pitchFamily="18" charset="0"/>
                      </a:rPr>
                      <m:t>𝛼</m:t>
                    </m:r>
                    <m:r>
                      <a:rPr lang="en-CA" b="0" i="1" smtClean="0">
                        <a:latin typeface="Cambria Math" panose="02040503050406030204" pitchFamily="18" charset="0"/>
                      </a:rPr>
                      <m:t>, </m:t>
                    </m:r>
                    <m:r>
                      <a:rPr lang="en-CA" b="0" i="1" smtClean="0">
                        <a:latin typeface="Cambria Math" panose="02040503050406030204" pitchFamily="18" charset="0"/>
                      </a:rPr>
                      <m:t>𝛽</m:t>
                    </m:r>
                  </m:oMath>
                </a14:m>
                <a:endParaRPr lang="en-US" dirty="0"/>
              </a:p>
              <a:p>
                <a:pPr marL="342900" indent="-342900">
                  <a:buFont typeface="+mj-lt"/>
                  <a:buAutoNum type="arabicPeriod"/>
                </a:pPr>
                <a:endParaRPr lang="en-US" dirty="0"/>
              </a:p>
              <a:p>
                <a:r>
                  <a:rPr lang="en-US" dirty="0"/>
                  <a:t>The starting point in this case is </a:t>
                </a:r>
                <a:r>
                  <a:rPr lang="en-US" i="1" dirty="0"/>
                  <a:t>x0</a:t>
                </a:r>
                <a:r>
                  <a:rPr lang="en-US" dirty="0"/>
                  <a:t>, which is just two random values between 0 and 1 for </a:t>
                </a:r>
                <a14:m>
                  <m:oMath xmlns:m="http://schemas.openxmlformats.org/officeDocument/2006/math">
                    <m:r>
                      <a:rPr lang="en-CA" b="0" i="1" smtClean="0">
                        <a:latin typeface="Cambria Math" panose="02040503050406030204" pitchFamily="18" charset="0"/>
                      </a:rPr>
                      <m:t>𝛼</m:t>
                    </m:r>
                  </m:oMath>
                </a14:m>
                <a:r>
                  <a:rPr lang="en-US" dirty="0"/>
                  <a:t> and between 1 and 5 for </a:t>
                </a:r>
                <a14:m>
                  <m:oMath xmlns:m="http://schemas.openxmlformats.org/officeDocument/2006/math">
                    <m:r>
                      <a:rPr lang="en-CA" b="0" i="1" smtClean="0">
                        <a:latin typeface="Cambria Math" panose="02040503050406030204" pitchFamily="18" charset="0"/>
                      </a:rPr>
                      <m:t>𝛽</m:t>
                    </m:r>
                  </m:oMath>
                </a14:m>
                <a:endParaRPr lang="en-US" dirty="0"/>
              </a:p>
            </p:txBody>
          </p:sp>
        </mc:Choice>
        <mc:Fallback xmlns="">
          <p:sp>
            <p:nvSpPr>
              <p:cNvPr id="6" name="TextBox 5">
                <a:extLst>
                  <a:ext uri="{FF2B5EF4-FFF2-40B4-BE49-F238E27FC236}">
                    <a16:creationId xmlns:a16="http://schemas.microsoft.com/office/drawing/2014/main" id="{2C50B432-70E5-1834-8784-B198A5C3C647}"/>
                  </a:ext>
                </a:extLst>
              </p:cNvPr>
              <p:cNvSpPr txBox="1">
                <a:spLocks noRot="1" noChangeAspect="1" noMove="1" noResize="1" noEditPoints="1" noAdjustHandles="1" noChangeArrowheads="1" noChangeShapeType="1" noTextEdit="1"/>
              </p:cNvSpPr>
              <p:nvPr/>
            </p:nvSpPr>
            <p:spPr>
              <a:xfrm>
                <a:off x="401802" y="2789590"/>
                <a:ext cx="10161093" cy="2585323"/>
              </a:xfrm>
              <a:prstGeom prst="rect">
                <a:avLst/>
              </a:prstGeom>
              <a:blipFill>
                <a:blip r:embed="rId3"/>
                <a:stretch>
                  <a:fillRect l="-499" t="-976" b="-2927"/>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60C2BC06-4A14-BC4F-392D-0DD187265207}"/>
              </a:ext>
            </a:extLst>
          </p:cNvPr>
          <p:cNvSpPr/>
          <p:nvPr/>
        </p:nvSpPr>
        <p:spPr>
          <a:xfrm>
            <a:off x="2659117" y="1765738"/>
            <a:ext cx="5065986" cy="2732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4712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5358-4A8E-DEF2-7C70-9238DB10CD2C}"/>
              </a:ext>
            </a:extLst>
          </p:cNvPr>
          <p:cNvSpPr>
            <a:spLocks noGrp="1"/>
          </p:cNvSpPr>
          <p:nvPr>
            <p:ph type="title"/>
          </p:nvPr>
        </p:nvSpPr>
        <p:spPr/>
        <p:txBody>
          <a:bodyPr/>
          <a:lstStyle/>
          <a:p>
            <a:r>
              <a:rPr lang="en-US" dirty="0"/>
              <a:t>Optimizing the likelihood function</a:t>
            </a:r>
          </a:p>
        </p:txBody>
      </p:sp>
      <p:pic>
        <p:nvPicPr>
          <p:cNvPr id="5" name="Content Placeholder 4" descr="A screen shot of a computer code&#10;&#10;Description automatically generated">
            <a:extLst>
              <a:ext uri="{FF2B5EF4-FFF2-40B4-BE49-F238E27FC236}">
                <a16:creationId xmlns:a16="http://schemas.microsoft.com/office/drawing/2014/main" id="{12D33DFF-8A20-FB8C-2F18-F2CF26A4A333}"/>
              </a:ext>
            </a:extLst>
          </p:cNvPr>
          <p:cNvPicPr>
            <a:picLocks noGrp="1" noChangeAspect="1"/>
          </p:cNvPicPr>
          <p:nvPr>
            <p:ph idx="1"/>
          </p:nvPr>
        </p:nvPicPr>
        <p:blipFill rotWithShape="1">
          <a:blip r:embed="rId2"/>
          <a:srcRect t="62934" b="-6068"/>
          <a:stretch/>
        </p:blipFill>
        <p:spPr>
          <a:xfrm>
            <a:off x="2315993" y="1548018"/>
            <a:ext cx="6332712" cy="1241572"/>
          </a:xfrm>
        </p:spPr>
      </p:pic>
      <p:sp>
        <p:nvSpPr>
          <p:cNvPr id="6" name="TextBox 5">
            <a:extLst>
              <a:ext uri="{FF2B5EF4-FFF2-40B4-BE49-F238E27FC236}">
                <a16:creationId xmlns:a16="http://schemas.microsoft.com/office/drawing/2014/main" id="{2C50B432-70E5-1834-8784-B198A5C3C647}"/>
              </a:ext>
            </a:extLst>
          </p:cNvPr>
          <p:cNvSpPr txBox="1"/>
          <p:nvPr/>
        </p:nvSpPr>
        <p:spPr>
          <a:xfrm>
            <a:off x="401802" y="2830673"/>
            <a:ext cx="10161093" cy="646331"/>
          </a:xfrm>
          <a:prstGeom prst="rect">
            <a:avLst/>
          </a:prstGeom>
          <a:noFill/>
        </p:spPr>
        <p:txBody>
          <a:bodyPr wrap="square" rtlCol="0">
            <a:spAutoFit/>
          </a:bodyPr>
          <a:lstStyle/>
          <a:p>
            <a:r>
              <a:rPr lang="en-CA" dirty="0"/>
              <a:t>Once this is provided, we can optimize our function by simply passing it, along with the starting point, to the </a:t>
            </a:r>
            <a:r>
              <a:rPr lang="en-CA" i="1" dirty="0"/>
              <a:t>minimize </a:t>
            </a:r>
            <a:r>
              <a:rPr lang="en-CA" dirty="0"/>
              <a:t>function in the </a:t>
            </a:r>
            <a:r>
              <a:rPr lang="en-CA" dirty="0" err="1"/>
              <a:t>scipy.optimize</a:t>
            </a:r>
            <a:r>
              <a:rPr lang="en-CA" dirty="0"/>
              <a:t> module!</a:t>
            </a:r>
            <a:endParaRPr lang="en-US" dirty="0"/>
          </a:p>
        </p:txBody>
      </p:sp>
      <p:sp>
        <p:nvSpPr>
          <p:cNvPr id="3" name="Rectangle 2">
            <a:extLst>
              <a:ext uri="{FF2B5EF4-FFF2-40B4-BE49-F238E27FC236}">
                <a16:creationId xmlns:a16="http://schemas.microsoft.com/office/drawing/2014/main" id="{60C2BC06-4A14-BC4F-392D-0DD187265207}"/>
              </a:ext>
            </a:extLst>
          </p:cNvPr>
          <p:cNvSpPr/>
          <p:nvPr/>
        </p:nvSpPr>
        <p:spPr>
          <a:xfrm>
            <a:off x="2606565" y="2312276"/>
            <a:ext cx="4056994" cy="2732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omputer screen shot of a code&#10;&#10;Description automatically generated">
            <a:extLst>
              <a:ext uri="{FF2B5EF4-FFF2-40B4-BE49-F238E27FC236}">
                <a16:creationId xmlns:a16="http://schemas.microsoft.com/office/drawing/2014/main" id="{A8C6AF55-D10B-6DF6-F43B-7C76BD33875D}"/>
              </a:ext>
            </a:extLst>
          </p:cNvPr>
          <p:cNvPicPr>
            <a:picLocks noChangeAspect="1"/>
          </p:cNvPicPr>
          <p:nvPr/>
        </p:nvPicPr>
        <p:blipFill>
          <a:blip r:embed="rId3"/>
          <a:stretch>
            <a:fillRect/>
          </a:stretch>
        </p:blipFill>
        <p:spPr>
          <a:xfrm>
            <a:off x="288158" y="3855885"/>
            <a:ext cx="4636813" cy="2244217"/>
          </a:xfrm>
          <a:prstGeom prst="rect">
            <a:avLst/>
          </a:prstGeom>
        </p:spPr>
      </p:pic>
      <p:grpSp>
        <p:nvGrpSpPr>
          <p:cNvPr id="13" name="Group 12">
            <a:extLst>
              <a:ext uri="{FF2B5EF4-FFF2-40B4-BE49-F238E27FC236}">
                <a16:creationId xmlns:a16="http://schemas.microsoft.com/office/drawing/2014/main" id="{0F7D7633-00DF-39DB-DB7A-7372A3424CF0}"/>
              </a:ext>
            </a:extLst>
          </p:cNvPr>
          <p:cNvGrpSpPr/>
          <p:nvPr/>
        </p:nvGrpSpPr>
        <p:grpSpPr>
          <a:xfrm>
            <a:off x="2982258" y="4160231"/>
            <a:ext cx="6602792" cy="276999"/>
            <a:chOff x="2732690" y="4160231"/>
            <a:chExt cx="6602792" cy="276999"/>
          </a:xfrm>
        </p:grpSpPr>
        <p:cxnSp>
          <p:nvCxnSpPr>
            <p:cNvPr id="11" name="Straight Arrow Connector 10">
              <a:extLst>
                <a:ext uri="{FF2B5EF4-FFF2-40B4-BE49-F238E27FC236}">
                  <a16:creationId xmlns:a16="http://schemas.microsoft.com/office/drawing/2014/main" id="{DA595935-219D-03AD-DFB9-B7165BC9F908}"/>
                </a:ext>
              </a:extLst>
            </p:cNvPr>
            <p:cNvCxnSpPr/>
            <p:nvPr/>
          </p:nvCxnSpPr>
          <p:spPr>
            <a:xfrm>
              <a:off x="2732690" y="4298731"/>
              <a:ext cx="284830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356D67-C91C-F75D-7729-CEB733DD8B81}"/>
                </a:ext>
              </a:extLst>
            </p:cNvPr>
            <p:cNvSpPr txBox="1"/>
            <p:nvPr/>
          </p:nvSpPr>
          <p:spPr>
            <a:xfrm>
              <a:off x="5580993" y="4160231"/>
              <a:ext cx="3754489" cy="276999"/>
            </a:xfrm>
            <a:prstGeom prst="rect">
              <a:avLst/>
            </a:prstGeom>
            <a:noFill/>
          </p:spPr>
          <p:txBody>
            <a:bodyPr wrap="none" rtlCol="0">
              <a:spAutoFit/>
            </a:bodyPr>
            <a:lstStyle/>
            <a:p>
              <a:r>
                <a:rPr lang="en-US" sz="1200" dirty="0">
                  <a:solidFill>
                    <a:srgbClr val="FF0000"/>
                  </a:solidFill>
                </a:rPr>
                <a:t>The lowest negative log likelihood found by the optimizer</a:t>
              </a:r>
            </a:p>
          </p:txBody>
        </p:sp>
      </p:grpSp>
      <p:grpSp>
        <p:nvGrpSpPr>
          <p:cNvPr id="14" name="Group 13">
            <a:extLst>
              <a:ext uri="{FF2B5EF4-FFF2-40B4-BE49-F238E27FC236}">
                <a16:creationId xmlns:a16="http://schemas.microsoft.com/office/drawing/2014/main" id="{7D8901B7-E9FA-EF42-A56B-83A6847339F7}"/>
              </a:ext>
            </a:extLst>
          </p:cNvPr>
          <p:cNvGrpSpPr/>
          <p:nvPr/>
        </p:nvGrpSpPr>
        <p:grpSpPr>
          <a:xfrm>
            <a:off x="1418897" y="5489790"/>
            <a:ext cx="8166153" cy="276999"/>
            <a:chOff x="1295069" y="4160231"/>
            <a:chExt cx="8166153" cy="276999"/>
          </a:xfrm>
        </p:grpSpPr>
        <p:cxnSp>
          <p:nvCxnSpPr>
            <p:cNvPr id="15" name="Straight Arrow Connector 14">
              <a:extLst>
                <a:ext uri="{FF2B5EF4-FFF2-40B4-BE49-F238E27FC236}">
                  <a16:creationId xmlns:a16="http://schemas.microsoft.com/office/drawing/2014/main" id="{BD967DEE-2D22-7408-60CD-5E64988AA54F}"/>
                </a:ext>
              </a:extLst>
            </p:cNvPr>
            <p:cNvCxnSpPr>
              <a:cxnSpLocks/>
            </p:cNvCxnSpPr>
            <p:nvPr/>
          </p:nvCxnSpPr>
          <p:spPr>
            <a:xfrm>
              <a:off x="1295069" y="4298731"/>
              <a:ext cx="42859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6994C75-BA71-E84B-6AED-361AEF905A40}"/>
                </a:ext>
              </a:extLst>
            </p:cNvPr>
            <p:cNvSpPr txBox="1"/>
            <p:nvPr/>
          </p:nvSpPr>
          <p:spPr>
            <a:xfrm>
              <a:off x="5580993" y="4160231"/>
              <a:ext cx="3880229" cy="276999"/>
            </a:xfrm>
            <a:prstGeom prst="rect">
              <a:avLst/>
            </a:prstGeom>
            <a:noFill/>
          </p:spPr>
          <p:txBody>
            <a:bodyPr wrap="none" rtlCol="0">
              <a:spAutoFit/>
            </a:bodyPr>
            <a:lstStyle/>
            <a:p>
              <a:r>
                <a:rPr lang="en-US" sz="1200" dirty="0">
                  <a:solidFill>
                    <a:srgbClr val="FF0000"/>
                  </a:solidFill>
                </a:rPr>
                <a:t>Whether the optimizer “converged” well (status = 0 is good)</a:t>
              </a:r>
            </a:p>
          </p:txBody>
        </p:sp>
      </p:grpSp>
      <p:grpSp>
        <p:nvGrpSpPr>
          <p:cNvPr id="18" name="Group 17">
            <a:extLst>
              <a:ext uri="{FF2B5EF4-FFF2-40B4-BE49-F238E27FC236}">
                <a16:creationId xmlns:a16="http://schemas.microsoft.com/office/drawing/2014/main" id="{DD120772-E6FB-C43E-039E-4FCA93CD5DBE}"/>
              </a:ext>
            </a:extLst>
          </p:cNvPr>
          <p:cNvGrpSpPr/>
          <p:nvPr/>
        </p:nvGrpSpPr>
        <p:grpSpPr>
          <a:xfrm>
            <a:off x="3841340" y="5823103"/>
            <a:ext cx="3998104" cy="276999"/>
            <a:chOff x="3717512" y="4160231"/>
            <a:chExt cx="3998104" cy="276999"/>
          </a:xfrm>
        </p:grpSpPr>
        <p:cxnSp>
          <p:nvCxnSpPr>
            <p:cNvPr id="19" name="Straight Arrow Connector 18">
              <a:extLst>
                <a:ext uri="{FF2B5EF4-FFF2-40B4-BE49-F238E27FC236}">
                  <a16:creationId xmlns:a16="http://schemas.microsoft.com/office/drawing/2014/main" id="{0D903C8E-4DEA-CCBE-0109-25851C064BB1}"/>
                </a:ext>
              </a:extLst>
            </p:cNvPr>
            <p:cNvCxnSpPr>
              <a:cxnSpLocks/>
            </p:cNvCxnSpPr>
            <p:nvPr/>
          </p:nvCxnSpPr>
          <p:spPr>
            <a:xfrm>
              <a:off x="3717512" y="4298731"/>
              <a:ext cx="186348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C12C270-A286-C051-ED2B-0D15EF6BEF74}"/>
                    </a:ext>
                  </a:extLst>
                </p:cNvPr>
                <p:cNvSpPr txBox="1"/>
                <p:nvPr/>
              </p:nvSpPr>
              <p:spPr>
                <a:xfrm>
                  <a:off x="5580993" y="4160231"/>
                  <a:ext cx="2134623" cy="276999"/>
                </a:xfrm>
                <a:prstGeom prst="rect">
                  <a:avLst/>
                </a:prstGeom>
                <a:noFill/>
              </p:spPr>
              <p:txBody>
                <a:bodyPr wrap="none" rtlCol="0">
                  <a:spAutoFit/>
                </a:bodyPr>
                <a:lstStyle/>
                <a:p>
                  <a:r>
                    <a:rPr lang="en-US" sz="1200" dirty="0">
                      <a:solidFill>
                        <a:srgbClr val="FF0000"/>
                      </a:solidFill>
                    </a:rPr>
                    <a:t>The values found for </a:t>
                  </a:r>
                  <a:r>
                    <a:rPr lang="en-US" sz="1200" i="1" dirty="0">
                      <a:solidFill>
                        <a:srgbClr val="FF0000"/>
                      </a:solidFill>
                    </a:rPr>
                    <a:t>pars </a:t>
                  </a:r>
                  <a:r>
                    <a:rPr lang="en-US" sz="1200" dirty="0">
                      <a:solidFill>
                        <a:srgbClr val="FF0000"/>
                      </a:solidFill>
                    </a:rPr>
                    <a:t>(</a:t>
                  </a:r>
                  <a14:m>
                    <m:oMath xmlns:m="http://schemas.openxmlformats.org/officeDocument/2006/math">
                      <m:r>
                        <a:rPr lang="en-CA" sz="1200" b="0" i="1" smtClean="0">
                          <a:solidFill>
                            <a:srgbClr val="FF0000"/>
                          </a:solidFill>
                          <a:latin typeface="Cambria Math" panose="02040503050406030204" pitchFamily="18" charset="0"/>
                        </a:rPr>
                        <m:t>𝛼</m:t>
                      </m:r>
                      <m:r>
                        <a:rPr lang="en-CA" sz="1200" b="0" i="1" smtClean="0">
                          <a:solidFill>
                            <a:srgbClr val="FF0000"/>
                          </a:solidFill>
                          <a:latin typeface="Cambria Math" panose="02040503050406030204" pitchFamily="18" charset="0"/>
                        </a:rPr>
                        <m:t>, </m:t>
                      </m:r>
                      <m:r>
                        <a:rPr lang="en-CA" sz="1200" b="0" i="1" smtClean="0">
                          <a:solidFill>
                            <a:srgbClr val="FF0000"/>
                          </a:solidFill>
                          <a:latin typeface="Cambria Math" panose="02040503050406030204" pitchFamily="18" charset="0"/>
                        </a:rPr>
                        <m:t>𝛽</m:t>
                      </m:r>
                    </m:oMath>
                  </a14:m>
                  <a:r>
                    <a:rPr lang="en-US" sz="1200" dirty="0">
                      <a:solidFill>
                        <a:srgbClr val="FF0000"/>
                      </a:solidFill>
                    </a:rPr>
                    <a:t>)</a:t>
                  </a:r>
                </a:p>
              </p:txBody>
            </p:sp>
          </mc:Choice>
          <mc:Fallback xmlns="">
            <p:sp>
              <p:nvSpPr>
                <p:cNvPr id="20" name="TextBox 19">
                  <a:extLst>
                    <a:ext uri="{FF2B5EF4-FFF2-40B4-BE49-F238E27FC236}">
                      <a16:creationId xmlns:a16="http://schemas.microsoft.com/office/drawing/2014/main" id="{2C12C270-A286-C051-ED2B-0D15EF6BEF74}"/>
                    </a:ext>
                  </a:extLst>
                </p:cNvPr>
                <p:cNvSpPr txBox="1">
                  <a:spLocks noRot="1" noChangeAspect="1" noMove="1" noResize="1" noEditPoints="1" noAdjustHandles="1" noChangeArrowheads="1" noChangeShapeType="1" noTextEdit="1"/>
                </p:cNvSpPr>
                <p:nvPr/>
              </p:nvSpPr>
              <p:spPr>
                <a:xfrm>
                  <a:off x="5580993" y="4160231"/>
                  <a:ext cx="2134623" cy="276999"/>
                </a:xfrm>
                <a:prstGeom prst="rect">
                  <a:avLst/>
                </a:prstGeom>
                <a:blipFill>
                  <a:blip r:embed="rId4"/>
                  <a:stretch>
                    <a:fillRect b="-13043"/>
                  </a:stretch>
                </a:blipFill>
              </p:spPr>
              <p:txBody>
                <a:bodyPr/>
                <a:lstStyle/>
                <a:p>
                  <a:r>
                    <a:rPr lang="en-US">
                      <a:noFill/>
                    </a:rPr>
                    <a:t> </a:t>
                  </a:r>
                </a:p>
              </p:txBody>
            </p:sp>
          </mc:Fallback>
        </mc:AlternateContent>
      </p:grpSp>
    </p:spTree>
    <p:extLst>
      <p:ext uri="{BB962C8B-B14F-4D97-AF65-F5344CB8AC3E}">
        <p14:creationId xmlns:p14="http://schemas.microsoft.com/office/powerpoint/2010/main" val="5852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3AF34-8A44-E657-67E9-FE688112D055}"/>
              </a:ext>
            </a:extLst>
          </p:cNvPr>
          <p:cNvSpPr>
            <a:spLocks noGrp="1"/>
          </p:cNvSpPr>
          <p:nvPr>
            <p:ph type="title"/>
          </p:nvPr>
        </p:nvSpPr>
        <p:spPr/>
        <p:txBody>
          <a:bodyPr/>
          <a:lstStyle/>
          <a:p>
            <a:r>
              <a:rPr lang="en-US" dirty="0"/>
              <a:t>A brief tangent on optimizers</a:t>
            </a:r>
          </a:p>
        </p:txBody>
      </p:sp>
      <p:sp>
        <p:nvSpPr>
          <p:cNvPr id="3" name="Content Placeholder 2">
            <a:extLst>
              <a:ext uri="{FF2B5EF4-FFF2-40B4-BE49-F238E27FC236}">
                <a16:creationId xmlns:a16="http://schemas.microsoft.com/office/drawing/2014/main" id="{18970D29-2EBD-B19B-6C74-7F3A3E03D4F7}"/>
              </a:ext>
            </a:extLst>
          </p:cNvPr>
          <p:cNvSpPr>
            <a:spLocks noGrp="1"/>
          </p:cNvSpPr>
          <p:nvPr>
            <p:ph idx="1"/>
          </p:nvPr>
        </p:nvSpPr>
        <p:spPr>
          <a:xfrm>
            <a:off x="838200" y="1825625"/>
            <a:ext cx="10515600" cy="950232"/>
          </a:xfrm>
        </p:spPr>
        <p:txBody>
          <a:bodyPr/>
          <a:lstStyle/>
          <a:p>
            <a:r>
              <a:rPr lang="en-US" dirty="0"/>
              <a:t>Many different optimization routines available, but most follow the same general principles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BACAE05-FFB7-287F-BAE7-0701623484C7}"/>
                  </a:ext>
                </a:extLst>
              </p:cNvPr>
              <p:cNvSpPr txBox="1"/>
              <p:nvPr/>
            </p:nvSpPr>
            <p:spPr>
              <a:xfrm>
                <a:off x="620486" y="2982685"/>
                <a:ext cx="5965371" cy="1631216"/>
              </a:xfrm>
              <a:prstGeom prst="rect">
                <a:avLst/>
              </a:prstGeom>
              <a:noFill/>
            </p:spPr>
            <p:txBody>
              <a:bodyPr wrap="square" rtlCol="0">
                <a:spAutoFit/>
              </a:bodyPr>
              <a:lstStyle/>
              <a:p>
                <a:pPr marL="342900" indent="-342900">
                  <a:buFont typeface="+mj-lt"/>
                  <a:buAutoNum type="arabicPeriod"/>
                </a:pPr>
                <a:r>
                  <a:rPr lang="en-US" dirty="0"/>
                  <a:t>Begin at some starting point x0 (e.g., </a:t>
                </a:r>
                <a14:m>
                  <m:oMath xmlns:m="http://schemas.openxmlformats.org/officeDocument/2006/math">
                    <m:r>
                      <a:rPr lang="en-CA" b="0" i="1" smtClean="0">
                        <a:latin typeface="Cambria Math" panose="02040503050406030204" pitchFamily="18" charset="0"/>
                      </a:rPr>
                      <m:t>𝛼</m:t>
                    </m:r>
                    <m:r>
                      <a:rPr lang="en-CA" b="0" i="1" smtClean="0">
                        <a:latin typeface="Cambria Math" panose="02040503050406030204" pitchFamily="18" charset="0"/>
                      </a:rPr>
                      <m:t>=0.1, </m:t>
                    </m:r>
                    <m:r>
                      <a:rPr lang="en-CA" b="0" i="1" smtClean="0">
                        <a:latin typeface="Cambria Math" panose="02040503050406030204" pitchFamily="18" charset="0"/>
                      </a:rPr>
                      <m:t>𝛽</m:t>
                    </m:r>
                    <m:r>
                      <a:rPr lang="en-CA" b="0" i="1" smtClean="0">
                        <a:latin typeface="Cambria Math" panose="02040503050406030204" pitchFamily="18" charset="0"/>
                      </a:rPr>
                      <m:t>=5</m:t>
                    </m:r>
                  </m:oMath>
                </a14:m>
                <a:r>
                  <a:rPr lang="en-US" dirty="0"/>
                  <a:t>)</a:t>
                </a:r>
              </a:p>
              <a:p>
                <a:pPr marL="342900" indent="-342900">
                  <a:buFont typeface="+mj-lt"/>
                  <a:buAutoNum type="arabicPeriod"/>
                </a:pPr>
                <a:r>
                  <a:rPr lang="en-US" dirty="0"/>
                  <a:t>Move in the directions that </a:t>
                </a:r>
                <a:r>
                  <a:rPr lang="en-US" i="1" dirty="0"/>
                  <a:t>increase </a:t>
                </a:r>
                <a:r>
                  <a:rPr lang="en-US" dirty="0"/>
                  <a:t>the likelihood by just a bit</a:t>
                </a:r>
              </a:p>
              <a:p>
                <a:pPr marL="800100" lvl="1" indent="-342900">
                  <a:buFont typeface="Arial" panose="020B0604020202020204" pitchFamily="34" charset="0"/>
                  <a:buChar char="•"/>
                </a:pPr>
                <a:r>
                  <a:rPr lang="en-US" sz="1400" dirty="0"/>
                  <a:t>Or conversely decreases the negative log-likelihood</a:t>
                </a:r>
              </a:p>
              <a:p>
                <a:pPr marL="800100" lvl="1" indent="-342900">
                  <a:buFont typeface="Arial" panose="020B0604020202020204" pitchFamily="34" charset="0"/>
                  <a:buChar char="•"/>
                </a:pPr>
                <a:endParaRPr lang="en-US" sz="1400" dirty="0"/>
              </a:p>
              <a:p>
                <a:pPr marL="342900" indent="-342900">
                  <a:buFont typeface="+mj-lt"/>
                  <a:buAutoNum type="arabicPeriod"/>
                </a:pPr>
                <a:r>
                  <a:rPr lang="en-US" dirty="0"/>
                  <a:t>Take this as your new point and repeat the process</a:t>
                </a:r>
              </a:p>
            </p:txBody>
          </p:sp>
        </mc:Choice>
        <mc:Fallback xmlns="">
          <p:sp>
            <p:nvSpPr>
              <p:cNvPr id="8" name="TextBox 7">
                <a:extLst>
                  <a:ext uri="{FF2B5EF4-FFF2-40B4-BE49-F238E27FC236}">
                    <a16:creationId xmlns:a16="http://schemas.microsoft.com/office/drawing/2014/main" id="{FBACAE05-FFB7-287F-BAE7-0701623484C7}"/>
                  </a:ext>
                </a:extLst>
              </p:cNvPr>
              <p:cNvSpPr txBox="1">
                <a:spLocks noRot="1" noChangeAspect="1" noMove="1" noResize="1" noEditPoints="1" noAdjustHandles="1" noChangeArrowheads="1" noChangeShapeType="1" noTextEdit="1"/>
              </p:cNvSpPr>
              <p:nvPr/>
            </p:nvSpPr>
            <p:spPr>
              <a:xfrm>
                <a:off x="620486" y="2982685"/>
                <a:ext cx="5965371" cy="1631216"/>
              </a:xfrm>
              <a:prstGeom prst="rect">
                <a:avLst/>
              </a:prstGeom>
              <a:blipFill>
                <a:blip r:embed="rId4"/>
                <a:stretch>
                  <a:fillRect l="-849" t="-1538" b="-4615"/>
                </a:stretch>
              </a:blipFill>
            </p:spPr>
            <p:txBody>
              <a:bodyPr/>
              <a:lstStyle/>
              <a:p>
                <a:r>
                  <a:rPr lang="en-US">
                    <a:noFill/>
                  </a:rPr>
                  <a:t> </a:t>
                </a:r>
              </a:p>
            </p:txBody>
          </p:sp>
        </mc:Fallback>
      </mc:AlternateContent>
      <p:pic>
        <p:nvPicPr>
          <p:cNvPr id="6" name="opt-demo-0_2Sxd68g2">
            <a:hlinkClick r:id="" action="ppaction://media"/>
            <a:extLst>
              <a:ext uri="{FF2B5EF4-FFF2-40B4-BE49-F238E27FC236}">
                <a16:creationId xmlns:a16="http://schemas.microsoft.com/office/drawing/2014/main" id="{7A77233D-1207-D36D-F99B-F18E69758DA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0704" r="29514"/>
          <a:stretch/>
        </p:blipFill>
        <p:spPr>
          <a:xfrm>
            <a:off x="7674429" y="2379643"/>
            <a:ext cx="3777342" cy="4268127"/>
          </a:xfrm>
          <a:prstGeom prst="rect">
            <a:avLst/>
          </a:prstGeom>
        </p:spPr>
      </p:pic>
    </p:spTree>
    <p:extLst>
      <p:ext uri="{BB962C8B-B14F-4D97-AF65-F5344CB8AC3E}">
        <p14:creationId xmlns:p14="http://schemas.microsoft.com/office/powerpoint/2010/main" val="257935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a:p>
            <a:r>
              <a:rPr lang="en-US" dirty="0"/>
              <a:t>On the next trial…</a:t>
            </a:r>
          </a:p>
        </p:txBody>
      </p:sp>
      <p:pic>
        <p:nvPicPr>
          <p:cNvPr id="5" name="Graphic 4" descr="Dog with solid fill">
            <a:extLst>
              <a:ext uri="{FF2B5EF4-FFF2-40B4-BE49-F238E27FC236}">
                <a16:creationId xmlns:a16="http://schemas.microsoft.com/office/drawing/2014/main" id="{88E7B9A4-BE1A-B1A2-B16B-9D6C7C206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5862" y="4320382"/>
            <a:ext cx="2319338" cy="2319338"/>
          </a:xfrm>
          <a:prstGeom prst="rect">
            <a:avLst/>
          </a:prstGeom>
        </p:spPr>
      </p:pic>
      <p:sp>
        <p:nvSpPr>
          <p:cNvPr id="8" name="Cloud 7">
            <a:extLst>
              <a:ext uri="{FF2B5EF4-FFF2-40B4-BE49-F238E27FC236}">
                <a16:creationId xmlns:a16="http://schemas.microsoft.com/office/drawing/2014/main" id="{D06C6ED5-0E71-C6A8-EE2D-2A4BD68F390D}"/>
              </a:ext>
            </a:extLst>
          </p:cNvPr>
          <p:cNvSpPr/>
          <p:nvPr/>
        </p:nvSpPr>
        <p:spPr>
          <a:xfrm>
            <a:off x="2631280" y="2928939"/>
            <a:ext cx="2669382" cy="1868090"/>
          </a:xfrm>
          <a:prstGeom prst="clou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FA5507C0-53DC-8BD3-B006-A5F6150CBED1}"/>
              </a:ext>
            </a:extLst>
          </p:cNvPr>
          <p:cNvGrpSpPr/>
          <p:nvPr/>
        </p:nvGrpSpPr>
        <p:grpSpPr>
          <a:xfrm>
            <a:off x="8205786" y="3194052"/>
            <a:ext cx="3148014" cy="3445668"/>
            <a:chOff x="5353049" y="3194052"/>
            <a:chExt cx="3148014" cy="3445668"/>
          </a:xfrm>
        </p:grpSpPr>
        <p:sp>
          <p:nvSpPr>
            <p:cNvPr id="9" name="Rounded Rectangle 8">
              <a:extLst>
                <a:ext uri="{FF2B5EF4-FFF2-40B4-BE49-F238E27FC236}">
                  <a16:creationId xmlns:a16="http://schemas.microsoft.com/office/drawing/2014/main" id="{46114063-9D6E-A005-51D4-55F9BCE939CC}"/>
                </a:ext>
              </a:extLst>
            </p:cNvPr>
            <p:cNvSpPr/>
            <p:nvPr/>
          </p:nvSpPr>
          <p:spPr>
            <a:xfrm>
              <a:off x="5986463" y="3286125"/>
              <a:ext cx="2514600" cy="3353595"/>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26A68C3-DEBD-B526-7C23-B42F46FD7619}"/>
                </a:ext>
              </a:extLst>
            </p:cNvPr>
            <p:cNvCxnSpPr/>
            <p:nvPr/>
          </p:nvCxnSpPr>
          <p:spPr>
            <a:xfrm flipH="1" flipV="1">
              <a:off x="5572125" y="3429000"/>
              <a:ext cx="523875" cy="891382"/>
            </a:xfrm>
            <a:prstGeom prst="line">
              <a:avLst/>
            </a:prstGeom>
            <a:ln w="127000"/>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D1C3246-D7B5-8D47-761C-950D6D3CA534}"/>
                </a:ext>
              </a:extLst>
            </p:cNvPr>
            <p:cNvSpPr/>
            <p:nvPr/>
          </p:nvSpPr>
          <p:spPr>
            <a:xfrm>
              <a:off x="5353049" y="3194052"/>
              <a:ext cx="319088" cy="277812"/>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93783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5358-4A8E-DEF2-7C70-9238DB10CD2C}"/>
              </a:ext>
            </a:extLst>
          </p:cNvPr>
          <p:cNvSpPr>
            <a:spLocks noGrp="1"/>
          </p:cNvSpPr>
          <p:nvPr>
            <p:ph type="title"/>
          </p:nvPr>
        </p:nvSpPr>
        <p:spPr/>
        <p:txBody>
          <a:bodyPr/>
          <a:lstStyle/>
          <a:p>
            <a:r>
              <a:rPr lang="en-US" dirty="0"/>
              <a:t>Optimizing the likelihood function</a:t>
            </a:r>
          </a:p>
        </p:txBody>
      </p:sp>
      <p:pic>
        <p:nvPicPr>
          <p:cNvPr id="8" name="Content Placeholder 4" descr="A screen shot of a computer code&#10;&#10;Description automatically generated">
            <a:extLst>
              <a:ext uri="{FF2B5EF4-FFF2-40B4-BE49-F238E27FC236}">
                <a16:creationId xmlns:a16="http://schemas.microsoft.com/office/drawing/2014/main" id="{1720BFFE-E95D-7710-1968-514F1CC11B53}"/>
              </a:ext>
            </a:extLst>
          </p:cNvPr>
          <p:cNvPicPr>
            <a:picLocks noGrp="1" noChangeAspect="1"/>
          </p:cNvPicPr>
          <p:nvPr>
            <p:ph idx="1"/>
          </p:nvPr>
        </p:nvPicPr>
        <p:blipFill>
          <a:blip r:embed="rId2"/>
          <a:stretch>
            <a:fillRect/>
          </a:stretch>
        </p:blipFill>
        <p:spPr>
          <a:xfrm>
            <a:off x="92183" y="1690688"/>
            <a:ext cx="5350689" cy="2432131"/>
          </a:xfrm>
        </p:spPr>
      </p:pic>
      <p:sp>
        <p:nvSpPr>
          <p:cNvPr id="10" name="TextBox 9">
            <a:extLst>
              <a:ext uri="{FF2B5EF4-FFF2-40B4-BE49-F238E27FC236}">
                <a16:creationId xmlns:a16="http://schemas.microsoft.com/office/drawing/2014/main" id="{EF56D292-DADD-57C3-CB69-FD666359F98A}"/>
              </a:ext>
            </a:extLst>
          </p:cNvPr>
          <p:cNvSpPr txBox="1"/>
          <p:nvPr/>
        </p:nvSpPr>
        <p:spPr>
          <a:xfrm>
            <a:off x="5696608" y="1912883"/>
            <a:ext cx="6403210" cy="646331"/>
          </a:xfrm>
          <a:prstGeom prst="rect">
            <a:avLst/>
          </a:prstGeom>
          <a:noFill/>
        </p:spPr>
        <p:txBody>
          <a:bodyPr wrap="square" rtlCol="0">
            <a:spAutoFit/>
          </a:bodyPr>
          <a:lstStyle/>
          <a:p>
            <a:r>
              <a:rPr lang="en-US" dirty="0"/>
              <a:t>If we repeat this process for each subject’s data and store their data….</a:t>
            </a:r>
          </a:p>
        </p:txBody>
      </p:sp>
      <p:pic>
        <p:nvPicPr>
          <p:cNvPr id="21" name="Picture 20">
            <a:extLst>
              <a:ext uri="{FF2B5EF4-FFF2-40B4-BE49-F238E27FC236}">
                <a16:creationId xmlns:a16="http://schemas.microsoft.com/office/drawing/2014/main" id="{C0920E26-36F4-CE61-9E2D-7C215FFAF3D6}"/>
              </a:ext>
            </a:extLst>
          </p:cNvPr>
          <p:cNvPicPr>
            <a:picLocks noChangeAspect="1"/>
          </p:cNvPicPr>
          <p:nvPr/>
        </p:nvPicPr>
        <p:blipFill>
          <a:blip r:embed="rId3"/>
          <a:srcRect/>
          <a:stretch/>
        </p:blipFill>
        <p:spPr>
          <a:xfrm>
            <a:off x="5791200" y="2781409"/>
            <a:ext cx="5770750" cy="2885375"/>
          </a:xfrm>
          <a:prstGeom prst="rect">
            <a:avLst/>
          </a:prstGeom>
        </p:spPr>
      </p:pic>
    </p:spTree>
    <p:extLst>
      <p:ext uri="{BB962C8B-B14F-4D97-AF65-F5344CB8AC3E}">
        <p14:creationId xmlns:p14="http://schemas.microsoft.com/office/powerpoint/2010/main" val="64099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5E0E2-A54A-4364-C5F4-312318E8CB8C}"/>
              </a:ext>
            </a:extLst>
          </p:cNvPr>
          <p:cNvSpPr>
            <a:spLocks noGrp="1"/>
          </p:cNvSpPr>
          <p:nvPr>
            <p:ph type="title"/>
          </p:nvPr>
        </p:nvSpPr>
        <p:spPr/>
        <p:txBody>
          <a:bodyPr/>
          <a:lstStyle/>
          <a:p>
            <a:r>
              <a:rPr lang="en-US" dirty="0"/>
              <a:t>Final result</a:t>
            </a:r>
          </a:p>
        </p:txBody>
      </p:sp>
      <p:pic>
        <p:nvPicPr>
          <p:cNvPr id="5" name="Content Placeholder 4" descr="A screenshot of a computer screen&#10;&#10;Description automatically generated">
            <a:extLst>
              <a:ext uri="{FF2B5EF4-FFF2-40B4-BE49-F238E27FC236}">
                <a16:creationId xmlns:a16="http://schemas.microsoft.com/office/drawing/2014/main" id="{4D4875B4-6F8A-3BAE-3615-416105A8B7BB}"/>
              </a:ext>
            </a:extLst>
          </p:cNvPr>
          <p:cNvPicPr>
            <a:picLocks noGrp="1" noChangeAspect="1"/>
          </p:cNvPicPr>
          <p:nvPr>
            <p:ph idx="1"/>
          </p:nvPr>
        </p:nvPicPr>
        <p:blipFill>
          <a:blip r:embed="rId2"/>
          <a:stretch>
            <a:fillRect/>
          </a:stretch>
        </p:blipFill>
        <p:spPr>
          <a:xfrm>
            <a:off x="3243943" y="1803853"/>
            <a:ext cx="4655931" cy="4351338"/>
          </a:xfrm>
        </p:spPr>
      </p:pic>
    </p:spTree>
    <p:extLst>
      <p:ext uri="{BB962C8B-B14F-4D97-AF65-F5344CB8AC3E}">
        <p14:creationId xmlns:p14="http://schemas.microsoft.com/office/powerpoint/2010/main" val="31742600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7F41-B099-328B-F335-9DD532D50943}"/>
              </a:ext>
            </a:extLst>
          </p:cNvPr>
          <p:cNvSpPr>
            <a:spLocks noGrp="1"/>
          </p:cNvSpPr>
          <p:nvPr>
            <p:ph type="title"/>
          </p:nvPr>
        </p:nvSpPr>
        <p:spPr>
          <a:xfrm>
            <a:off x="838200" y="2766218"/>
            <a:ext cx="10515600" cy="1325563"/>
          </a:xfrm>
        </p:spPr>
        <p:txBody>
          <a:bodyPr/>
          <a:lstStyle/>
          <a:p>
            <a:r>
              <a:rPr lang="en-US" dirty="0"/>
              <a:t>4. Good estimation practices</a:t>
            </a:r>
          </a:p>
        </p:txBody>
      </p:sp>
      <p:sp>
        <p:nvSpPr>
          <p:cNvPr id="4" name="TextBox 3">
            <a:extLst>
              <a:ext uri="{FF2B5EF4-FFF2-40B4-BE49-F238E27FC236}">
                <a16:creationId xmlns:a16="http://schemas.microsoft.com/office/drawing/2014/main" id="{EEE94EDA-A882-0736-C7B1-A8756A2B93F5}"/>
              </a:ext>
            </a:extLst>
          </p:cNvPr>
          <p:cNvSpPr txBox="1"/>
          <p:nvPr/>
        </p:nvSpPr>
        <p:spPr>
          <a:xfrm rot="19696859">
            <a:off x="10594377" y="588966"/>
            <a:ext cx="1217000" cy="584775"/>
          </a:xfrm>
          <a:prstGeom prst="rect">
            <a:avLst/>
          </a:prstGeom>
          <a:noFill/>
        </p:spPr>
        <p:txBody>
          <a:bodyPr wrap="none" rtlCol="0">
            <a:spAutoFit/>
          </a:bodyPr>
          <a:lstStyle/>
          <a:p>
            <a:r>
              <a:rPr lang="en-US" sz="3200" i="1" u="sng" dirty="0"/>
              <a:t>Bonus</a:t>
            </a:r>
          </a:p>
        </p:txBody>
      </p:sp>
    </p:spTree>
    <p:extLst>
      <p:ext uri="{BB962C8B-B14F-4D97-AF65-F5344CB8AC3E}">
        <p14:creationId xmlns:p14="http://schemas.microsoft.com/office/powerpoint/2010/main" val="37119086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932B4-6C76-6F07-A5E9-F5240085FA42}"/>
              </a:ext>
            </a:extLst>
          </p:cNvPr>
          <p:cNvSpPr>
            <a:spLocks noGrp="1"/>
          </p:cNvSpPr>
          <p:nvPr>
            <p:ph type="title"/>
          </p:nvPr>
        </p:nvSpPr>
        <p:spPr/>
        <p:txBody>
          <a:bodyPr/>
          <a:lstStyle/>
          <a:p>
            <a:r>
              <a:rPr lang="en-US" dirty="0"/>
              <a:t>Exploring likelihood space</a:t>
            </a:r>
          </a:p>
        </p:txBody>
      </p:sp>
      <p:pic>
        <p:nvPicPr>
          <p:cNvPr id="4" name="Picture 3">
            <a:extLst>
              <a:ext uri="{FF2B5EF4-FFF2-40B4-BE49-F238E27FC236}">
                <a16:creationId xmlns:a16="http://schemas.microsoft.com/office/drawing/2014/main" id="{5439EB29-2A68-2CF6-BA50-EEB2161A789A}"/>
              </a:ext>
            </a:extLst>
          </p:cNvPr>
          <p:cNvPicPr>
            <a:picLocks noChangeAspect="1"/>
          </p:cNvPicPr>
          <p:nvPr/>
        </p:nvPicPr>
        <p:blipFill>
          <a:blip r:embed="rId2"/>
          <a:srcRect/>
          <a:stretch/>
        </p:blipFill>
        <p:spPr>
          <a:xfrm>
            <a:off x="76200" y="1690688"/>
            <a:ext cx="6139544" cy="4093029"/>
          </a:xfrm>
          <a:prstGeom prst="rect">
            <a:avLst/>
          </a:prstGeom>
        </p:spPr>
      </p:pic>
      <p:sp>
        <p:nvSpPr>
          <p:cNvPr id="5" name="TextBox 4">
            <a:extLst>
              <a:ext uri="{FF2B5EF4-FFF2-40B4-BE49-F238E27FC236}">
                <a16:creationId xmlns:a16="http://schemas.microsoft.com/office/drawing/2014/main" id="{B19BE166-C2EA-5649-D889-DA516C87D5A1}"/>
              </a:ext>
            </a:extLst>
          </p:cNvPr>
          <p:cNvSpPr txBox="1"/>
          <p:nvPr/>
        </p:nvSpPr>
        <p:spPr>
          <a:xfrm>
            <a:off x="6716486" y="1807029"/>
            <a:ext cx="5301343" cy="646331"/>
          </a:xfrm>
          <a:prstGeom prst="rect">
            <a:avLst/>
          </a:prstGeom>
          <a:noFill/>
        </p:spPr>
        <p:txBody>
          <a:bodyPr wrap="square" rtlCol="0">
            <a:spAutoFit/>
          </a:bodyPr>
          <a:lstStyle/>
          <a:p>
            <a:r>
              <a:rPr lang="en-US" dirty="0"/>
              <a:t>Ideally, our optimizer will find the parameter set with the </a:t>
            </a:r>
            <a:r>
              <a:rPr lang="en-US" b="1" dirty="0"/>
              <a:t>globally </a:t>
            </a:r>
            <a:r>
              <a:rPr lang="en-US" dirty="0"/>
              <a:t>lowest negative log likelihood</a:t>
            </a:r>
          </a:p>
        </p:txBody>
      </p:sp>
      <p:sp>
        <p:nvSpPr>
          <p:cNvPr id="6" name="Multiply 5">
            <a:extLst>
              <a:ext uri="{FF2B5EF4-FFF2-40B4-BE49-F238E27FC236}">
                <a16:creationId xmlns:a16="http://schemas.microsoft.com/office/drawing/2014/main" id="{FE3FD272-31F4-50D8-168C-C8F1281533EB}"/>
              </a:ext>
            </a:extLst>
          </p:cNvPr>
          <p:cNvSpPr/>
          <p:nvPr/>
        </p:nvSpPr>
        <p:spPr>
          <a:xfrm>
            <a:off x="4789715" y="4965926"/>
            <a:ext cx="359228" cy="402771"/>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61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932B4-6C76-6F07-A5E9-F5240085FA42}"/>
              </a:ext>
            </a:extLst>
          </p:cNvPr>
          <p:cNvSpPr>
            <a:spLocks noGrp="1"/>
          </p:cNvSpPr>
          <p:nvPr>
            <p:ph type="title"/>
          </p:nvPr>
        </p:nvSpPr>
        <p:spPr/>
        <p:txBody>
          <a:bodyPr/>
          <a:lstStyle/>
          <a:p>
            <a:r>
              <a:rPr lang="en-US" dirty="0"/>
              <a:t>Exploring likelihood space</a:t>
            </a:r>
          </a:p>
        </p:txBody>
      </p:sp>
      <p:pic>
        <p:nvPicPr>
          <p:cNvPr id="4" name="Picture 3">
            <a:extLst>
              <a:ext uri="{FF2B5EF4-FFF2-40B4-BE49-F238E27FC236}">
                <a16:creationId xmlns:a16="http://schemas.microsoft.com/office/drawing/2014/main" id="{5439EB29-2A68-2CF6-BA50-EEB2161A789A}"/>
              </a:ext>
            </a:extLst>
          </p:cNvPr>
          <p:cNvPicPr>
            <a:picLocks noChangeAspect="1"/>
          </p:cNvPicPr>
          <p:nvPr/>
        </p:nvPicPr>
        <p:blipFill>
          <a:blip r:embed="rId2"/>
          <a:srcRect/>
          <a:stretch/>
        </p:blipFill>
        <p:spPr>
          <a:xfrm>
            <a:off x="76200" y="1690688"/>
            <a:ext cx="6139544" cy="4093029"/>
          </a:xfrm>
          <a:prstGeom prst="rect">
            <a:avLst/>
          </a:prstGeom>
        </p:spPr>
      </p:pic>
      <p:sp>
        <p:nvSpPr>
          <p:cNvPr id="5" name="TextBox 4">
            <a:extLst>
              <a:ext uri="{FF2B5EF4-FFF2-40B4-BE49-F238E27FC236}">
                <a16:creationId xmlns:a16="http://schemas.microsoft.com/office/drawing/2014/main" id="{B19BE166-C2EA-5649-D889-DA516C87D5A1}"/>
              </a:ext>
            </a:extLst>
          </p:cNvPr>
          <p:cNvSpPr txBox="1"/>
          <p:nvPr/>
        </p:nvSpPr>
        <p:spPr>
          <a:xfrm>
            <a:off x="6716486" y="1807029"/>
            <a:ext cx="5301343" cy="1754326"/>
          </a:xfrm>
          <a:prstGeom prst="rect">
            <a:avLst/>
          </a:prstGeom>
          <a:noFill/>
        </p:spPr>
        <p:txBody>
          <a:bodyPr wrap="square" rtlCol="0">
            <a:spAutoFit/>
          </a:bodyPr>
          <a:lstStyle/>
          <a:p>
            <a:r>
              <a:rPr lang="en-US" dirty="0"/>
              <a:t>Ideally, our optimizer will find the parameter set with the </a:t>
            </a:r>
            <a:r>
              <a:rPr lang="en-US" b="1" dirty="0"/>
              <a:t>globally </a:t>
            </a:r>
            <a:r>
              <a:rPr lang="en-US" dirty="0"/>
              <a:t>lowest negative log likelihood</a:t>
            </a:r>
          </a:p>
          <a:p>
            <a:endParaRPr lang="en-US" dirty="0"/>
          </a:p>
          <a:p>
            <a:r>
              <a:rPr lang="en-US" dirty="0"/>
              <a:t>However sometimes it can get </a:t>
            </a:r>
            <a:r>
              <a:rPr lang="en-US" i="1" dirty="0"/>
              <a:t>stuck </a:t>
            </a:r>
            <a:r>
              <a:rPr lang="en-US" dirty="0"/>
              <a:t>in a </a:t>
            </a:r>
            <a:r>
              <a:rPr lang="en-US" b="1" dirty="0"/>
              <a:t>local minimum, </a:t>
            </a:r>
            <a:r>
              <a:rPr lang="en-US" dirty="0"/>
              <a:t>making it seem like you found the best parameters, but are actually not ideal</a:t>
            </a:r>
          </a:p>
        </p:txBody>
      </p:sp>
      <p:sp>
        <p:nvSpPr>
          <p:cNvPr id="6" name="Multiply 5">
            <a:extLst>
              <a:ext uri="{FF2B5EF4-FFF2-40B4-BE49-F238E27FC236}">
                <a16:creationId xmlns:a16="http://schemas.microsoft.com/office/drawing/2014/main" id="{FE3FD272-31F4-50D8-168C-C8F1281533EB}"/>
              </a:ext>
            </a:extLst>
          </p:cNvPr>
          <p:cNvSpPr/>
          <p:nvPr/>
        </p:nvSpPr>
        <p:spPr>
          <a:xfrm>
            <a:off x="1915887" y="4247469"/>
            <a:ext cx="359228" cy="402771"/>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1887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932B4-6C76-6F07-A5E9-F5240085FA42}"/>
              </a:ext>
            </a:extLst>
          </p:cNvPr>
          <p:cNvSpPr>
            <a:spLocks noGrp="1"/>
          </p:cNvSpPr>
          <p:nvPr>
            <p:ph type="title"/>
          </p:nvPr>
        </p:nvSpPr>
        <p:spPr/>
        <p:txBody>
          <a:bodyPr/>
          <a:lstStyle/>
          <a:p>
            <a:r>
              <a:rPr lang="en-US" dirty="0"/>
              <a:t>Exploring likelihood space</a:t>
            </a:r>
          </a:p>
        </p:txBody>
      </p:sp>
      <p:pic>
        <p:nvPicPr>
          <p:cNvPr id="4" name="Picture 3">
            <a:extLst>
              <a:ext uri="{FF2B5EF4-FFF2-40B4-BE49-F238E27FC236}">
                <a16:creationId xmlns:a16="http://schemas.microsoft.com/office/drawing/2014/main" id="{5439EB29-2A68-2CF6-BA50-EEB2161A789A}"/>
              </a:ext>
            </a:extLst>
          </p:cNvPr>
          <p:cNvPicPr>
            <a:picLocks noChangeAspect="1"/>
          </p:cNvPicPr>
          <p:nvPr/>
        </p:nvPicPr>
        <p:blipFill>
          <a:blip r:embed="rId2"/>
          <a:srcRect/>
          <a:stretch/>
        </p:blipFill>
        <p:spPr>
          <a:xfrm>
            <a:off x="76200" y="1690688"/>
            <a:ext cx="6139544" cy="4093029"/>
          </a:xfrm>
          <a:prstGeom prst="rect">
            <a:avLst/>
          </a:prstGeom>
        </p:spPr>
      </p:pic>
      <p:sp>
        <p:nvSpPr>
          <p:cNvPr id="5" name="TextBox 4">
            <a:extLst>
              <a:ext uri="{FF2B5EF4-FFF2-40B4-BE49-F238E27FC236}">
                <a16:creationId xmlns:a16="http://schemas.microsoft.com/office/drawing/2014/main" id="{B19BE166-C2EA-5649-D889-DA516C87D5A1}"/>
              </a:ext>
            </a:extLst>
          </p:cNvPr>
          <p:cNvSpPr txBox="1"/>
          <p:nvPr/>
        </p:nvSpPr>
        <p:spPr>
          <a:xfrm>
            <a:off x="6716486" y="1807029"/>
            <a:ext cx="5301343" cy="2862322"/>
          </a:xfrm>
          <a:prstGeom prst="rect">
            <a:avLst/>
          </a:prstGeom>
          <a:noFill/>
        </p:spPr>
        <p:txBody>
          <a:bodyPr wrap="square" rtlCol="0">
            <a:spAutoFit/>
          </a:bodyPr>
          <a:lstStyle/>
          <a:p>
            <a:r>
              <a:rPr lang="en-US" dirty="0"/>
              <a:t>Ideally, our optimizer will find the parameter set with the </a:t>
            </a:r>
            <a:r>
              <a:rPr lang="en-US" b="1" dirty="0"/>
              <a:t>globally </a:t>
            </a:r>
            <a:r>
              <a:rPr lang="en-US" dirty="0"/>
              <a:t>lowest negative log likelihood</a:t>
            </a:r>
          </a:p>
          <a:p>
            <a:endParaRPr lang="en-US" dirty="0"/>
          </a:p>
          <a:p>
            <a:r>
              <a:rPr lang="en-US" dirty="0"/>
              <a:t>However sometimes it can get </a:t>
            </a:r>
            <a:r>
              <a:rPr lang="en-US" i="1" dirty="0"/>
              <a:t>stuck </a:t>
            </a:r>
            <a:r>
              <a:rPr lang="en-US" dirty="0"/>
              <a:t>in a </a:t>
            </a:r>
            <a:r>
              <a:rPr lang="en-US" b="1" dirty="0"/>
              <a:t>local minimum, </a:t>
            </a:r>
            <a:r>
              <a:rPr lang="en-US" dirty="0"/>
              <a:t>making it seem like you found the best parameters, but are actually not ideal</a:t>
            </a:r>
          </a:p>
          <a:p>
            <a:endParaRPr lang="en-US" dirty="0"/>
          </a:p>
          <a:p>
            <a:r>
              <a:rPr lang="en-US" dirty="0"/>
              <a:t>We can fix this by ”re-optimizing” the model many times with different starting points (x0) and only saving the results of the globally best estimates. </a:t>
            </a:r>
          </a:p>
        </p:txBody>
      </p:sp>
      <p:sp>
        <p:nvSpPr>
          <p:cNvPr id="6" name="Multiply 5">
            <a:extLst>
              <a:ext uri="{FF2B5EF4-FFF2-40B4-BE49-F238E27FC236}">
                <a16:creationId xmlns:a16="http://schemas.microsoft.com/office/drawing/2014/main" id="{FE3FD272-31F4-50D8-168C-C8F1281533EB}"/>
              </a:ext>
            </a:extLst>
          </p:cNvPr>
          <p:cNvSpPr/>
          <p:nvPr/>
        </p:nvSpPr>
        <p:spPr>
          <a:xfrm>
            <a:off x="1915887" y="4247469"/>
            <a:ext cx="359228" cy="402771"/>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989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ACF0B42-16C2-3886-293A-333542C0DC0F}"/>
              </a:ext>
            </a:extLst>
          </p:cNvPr>
          <p:cNvPicPr>
            <a:picLocks noChangeAspect="1"/>
          </p:cNvPicPr>
          <p:nvPr/>
        </p:nvPicPr>
        <p:blipFill>
          <a:blip r:embed="rId2"/>
          <a:stretch>
            <a:fillRect/>
          </a:stretch>
        </p:blipFill>
        <p:spPr>
          <a:xfrm>
            <a:off x="0" y="2097314"/>
            <a:ext cx="6813280" cy="3661229"/>
          </a:xfrm>
          <a:prstGeom prst="rect">
            <a:avLst/>
          </a:prstGeom>
        </p:spPr>
      </p:pic>
      <p:sp>
        <p:nvSpPr>
          <p:cNvPr id="2" name="Title 1">
            <a:extLst>
              <a:ext uri="{FF2B5EF4-FFF2-40B4-BE49-F238E27FC236}">
                <a16:creationId xmlns:a16="http://schemas.microsoft.com/office/drawing/2014/main" id="{9A4C4FB8-8FAD-51C3-53C1-F19653CB9E79}"/>
              </a:ext>
            </a:extLst>
          </p:cNvPr>
          <p:cNvSpPr>
            <a:spLocks noGrp="1"/>
          </p:cNvSpPr>
          <p:nvPr>
            <p:ph type="title"/>
          </p:nvPr>
        </p:nvSpPr>
        <p:spPr/>
        <p:txBody>
          <a:bodyPr/>
          <a:lstStyle/>
          <a:p>
            <a:r>
              <a:rPr lang="en-US" dirty="0"/>
              <a:t>Exploring likelihood space</a:t>
            </a:r>
          </a:p>
        </p:txBody>
      </p:sp>
      <p:sp>
        <p:nvSpPr>
          <p:cNvPr id="6" name="Rectangle 5">
            <a:extLst>
              <a:ext uri="{FF2B5EF4-FFF2-40B4-BE49-F238E27FC236}">
                <a16:creationId xmlns:a16="http://schemas.microsoft.com/office/drawing/2014/main" id="{A3162BE1-4065-D38A-FA25-0C2504CE8B35}"/>
              </a:ext>
            </a:extLst>
          </p:cNvPr>
          <p:cNvSpPr/>
          <p:nvPr/>
        </p:nvSpPr>
        <p:spPr>
          <a:xfrm>
            <a:off x="283029" y="4125687"/>
            <a:ext cx="6226628" cy="163285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B41EAF4-CA66-1ED9-04FA-A399154D77EB}"/>
              </a:ext>
            </a:extLst>
          </p:cNvPr>
          <p:cNvSpPr txBox="1"/>
          <p:nvPr/>
        </p:nvSpPr>
        <p:spPr>
          <a:xfrm>
            <a:off x="7304314" y="2220686"/>
            <a:ext cx="4724400" cy="2585323"/>
          </a:xfrm>
          <a:prstGeom prst="rect">
            <a:avLst/>
          </a:prstGeom>
          <a:noFill/>
        </p:spPr>
        <p:txBody>
          <a:bodyPr wrap="square" rtlCol="0">
            <a:spAutoFit/>
          </a:bodyPr>
          <a:lstStyle/>
          <a:p>
            <a:r>
              <a:rPr lang="en-US" dirty="0"/>
              <a:t>Run the same optimization script 10 times, with different starting points each time</a:t>
            </a:r>
          </a:p>
          <a:p>
            <a:endParaRPr lang="en-US" dirty="0"/>
          </a:p>
          <a:p>
            <a:r>
              <a:rPr lang="en-US" dirty="0"/>
              <a:t>Only save the results </a:t>
            </a:r>
            <a:r>
              <a:rPr lang="en-US" i="1" dirty="0"/>
              <a:t>if </a:t>
            </a:r>
            <a:r>
              <a:rPr lang="en-US" dirty="0"/>
              <a:t>this negative log likelihood is smaller than the best current one</a:t>
            </a:r>
          </a:p>
          <a:p>
            <a:endParaRPr lang="en-US" dirty="0"/>
          </a:p>
          <a:p>
            <a:r>
              <a:rPr lang="en-US" dirty="0"/>
              <a:t>This will result in better estimates in the long-run and may help convergence issues for some subjects</a:t>
            </a:r>
          </a:p>
        </p:txBody>
      </p:sp>
    </p:spTree>
    <p:extLst>
      <p:ext uri="{BB962C8B-B14F-4D97-AF65-F5344CB8AC3E}">
        <p14:creationId xmlns:p14="http://schemas.microsoft.com/office/powerpoint/2010/main" val="292905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92325-E3A0-A1E5-2C88-E503C1F97CD9}"/>
              </a:ext>
            </a:extLst>
          </p:cNvPr>
          <p:cNvSpPr>
            <a:spLocks noGrp="1"/>
          </p:cNvSpPr>
          <p:nvPr>
            <p:ph type="title"/>
          </p:nvPr>
        </p:nvSpPr>
        <p:spPr/>
        <p:txBody>
          <a:bodyPr/>
          <a:lstStyle/>
          <a:p>
            <a:r>
              <a:rPr lang="en-US" dirty="0"/>
              <a:t>Parameter recovery</a:t>
            </a:r>
          </a:p>
        </p:txBody>
      </p:sp>
      <p:sp>
        <p:nvSpPr>
          <p:cNvPr id="3" name="Content Placeholder 2">
            <a:extLst>
              <a:ext uri="{FF2B5EF4-FFF2-40B4-BE49-F238E27FC236}">
                <a16:creationId xmlns:a16="http://schemas.microsoft.com/office/drawing/2014/main" id="{04332586-F20C-8F65-8AF8-E33CDC69BFD0}"/>
              </a:ext>
            </a:extLst>
          </p:cNvPr>
          <p:cNvSpPr>
            <a:spLocks noGrp="1"/>
          </p:cNvSpPr>
          <p:nvPr>
            <p:ph idx="1"/>
          </p:nvPr>
        </p:nvSpPr>
        <p:spPr/>
        <p:txBody>
          <a:bodyPr/>
          <a:lstStyle/>
          <a:p>
            <a:r>
              <a:rPr lang="en-US" dirty="0"/>
              <a:t>Thus far we have looked at how to estimate parameters from </a:t>
            </a:r>
            <a:r>
              <a:rPr lang="en-US" dirty="0" err="1"/>
              <a:t>behavioural</a:t>
            </a:r>
            <a:r>
              <a:rPr lang="en-US" dirty="0"/>
              <a:t> data</a:t>
            </a:r>
          </a:p>
          <a:p>
            <a:r>
              <a:rPr lang="en-US" dirty="0"/>
              <a:t>For real data, we cannot know what the </a:t>
            </a:r>
            <a:r>
              <a:rPr lang="en-US" i="1" dirty="0"/>
              <a:t>true </a:t>
            </a:r>
            <a:r>
              <a:rPr lang="en-US" dirty="0"/>
              <a:t>parameters are</a:t>
            </a:r>
          </a:p>
          <a:p>
            <a:r>
              <a:rPr lang="en-US" dirty="0"/>
              <a:t>But for simulated data, we do know which parameters were used to simulate the data</a:t>
            </a:r>
          </a:p>
          <a:p>
            <a:r>
              <a:rPr lang="en-US" dirty="0"/>
              <a:t>As such, we can see how well our prediction compared to a known reality</a:t>
            </a:r>
          </a:p>
          <a:p>
            <a:r>
              <a:rPr lang="en-US" dirty="0"/>
              <a:t>This process is known as </a:t>
            </a:r>
            <a:r>
              <a:rPr lang="en-US" b="1" dirty="0"/>
              <a:t>parameter recovery</a:t>
            </a:r>
            <a:r>
              <a:rPr lang="en-US" dirty="0"/>
              <a:t> </a:t>
            </a:r>
          </a:p>
        </p:txBody>
      </p:sp>
    </p:spTree>
    <p:extLst>
      <p:ext uri="{BB962C8B-B14F-4D97-AF65-F5344CB8AC3E}">
        <p14:creationId xmlns:p14="http://schemas.microsoft.com/office/powerpoint/2010/main" val="262117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4CF90-8534-B905-5B81-7AC06FADD945}"/>
              </a:ext>
            </a:extLst>
          </p:cNvPr>
          <p:cNvSpPr>
            <a:spLocks noGrp="1"/>
          </p:cNvSpPr>
          <p:nvPr>
            <p:ph type="title"/>
          </p:nvPr>
        </p:nvSpPr>
        <p:spPr/>
        <p:txBody>
          <a:bodyPr/>
          <a:lstStyle/>
          <a:p>
            <a:r>
              <a:rPr lang="en-US" dirty="0"/>
              <a:t>Parameter recovery</a:t>
            </a:r>
          </a:p>
        </p:txBody>
      </p:sp>
      <p:pic>
        <p:nvPicPr>
          <p:cNvPr id="5" name="Content Placeholder 4" descr="A comparison of a graph&#10;&#10;Description automatically generated with medium confidence">
            <a:extLst>
              <a:ext uri="{FF2B5EF4-FFF2-40B4-BE49-F238E27FC236}">
                <a16:creationId xmlns:a16="http://schemas.microsoft.com/office/drawing/2014/main" id="{2D6A6E33-7BED-6E54-A0E2-1A7DA8BA2191}"/>
              </a:ext>
            </a:extLst>
          </p:cNvPr>
          <p:cNvPicPr>
            <a:picLocks noGrp="1" noChangeAspect="1"/>
          </p:cNvPicPr>
          <p:nvPr>
            <p:ph idx="1"/>
          </p:nvPr>
        </p:nvPicPr>
        <p:blipFill>
          <a:blip r:embed="rId2"/>
          <a:stretch>
            <a:fillRect/>
          </a:stretch>
        </p:blipFill>
        <p:spPr>
          <a:xfrm>
            <a:off x="5248507" y="2118067"/>
            <a:ext cx="6780207" cy="3390104"/>
          </a:xfrm>
        </p:spPr>
      </p:pic>
      <p:pic>
        <p:nvPicPr>
          <p:cNvPr id="7" name="Picture 6" descr="A screenshot of a computer&#10;&#10;Description automatically generated">
            <a:extLst>
              <a:ext uri="{FF2B5EF4-FFF2-40B4-BE49-F238E27FC236}">
                <a16:creationId xmlns:a16="http://schemas.microsoft.com/office/drawing/2014/main" id="{46DCE784-56D2-D789-0C91-82082AA24283}"/>
              </a:ext>
            </a:extLst>
          </p:cNvPr>
          <p:cNvPicPr>
            <a:picLocks noChangeAspect="1"/>
          </p:cNvPicPr>
          <p:nvPr/>
        </p:nvPicPr>
        <p:blipFill>
          <a:blip r:embed="rId3"/>
          <a:stretch>
            <a:fillRect/>
          </a:stretch>
        </p:blipFill>
        <p:spPr>
          <a:xfrm>
            <a:off x="163286" y="2118067"/>
            <a:ext cx="5003620" cy="3044371"/>
          </a:xfrm>
          <a:prstGeom prst="rect">
            <a:avLst/>
          </a:prstGeom>
        </p:spPr>
      </p:pic>
      <p:sp>
        <p:nvSpPr>
          <p:cNvPr id="3" name="TextBox 2">
            <a:extLst>
              <a:ext uri="{FF2B5EF4-FFF2-40B4-BE49-F238E27FC236}">
                <a16:creationId xmlns:a16="http://schemas.microsoft.com/office/drawing/2014/main" id="{FC04D797-6087-7F56-9E3E-EB9398FE458A}"/>
              </a:ext>
            </a:extLst>
          </p:cNvPr>
          <p:cNvSpPr txBox="1"/>
          <p:nvPr/>
        </p:nvSpPr>
        <p:spPr>
          <a:xfrm>
            <a:off x="4561114" y="5935550"/>
            <a:ext cx="2296463" cy="369332"/>
          </a:xfrm>
          <a:prstGeom prst="rect">
            <a:avLst/>
          </a:prstGeom>
          <a:noFill/>
        </p:spPr>
        <p:txBody>
          <a:bodyPr wrap="none" rtlCol="0">
            <a:spAutoFit/>
          </a:bodyPr>
          <a:lstStyle/>
          <a:p>
            <a:pPr algn="ctr"/>
            <a:r>
              <a:rPr lang="en-US" dirty="0"/>
              <a:t>Good but not perfect! </a:t>
            </a:r>
          </a:p>
        </p:txBody>
      </p:sp>
    </p:spTree>
    <p:extLst>
      <p:ext uri="{BB962C8B-B14F-4D97-AF65-F5344CB8AC3E}">
        <p14:creationId xmlns:p14="http://schemas.microsoft.com/office/powerpoint/2010/main" val="83079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4CF90-8534-B905-5B81-7AC06FADD945}"/>
              </a:ext>
            </a:extLst>
          </p:cNvPr>
          <p:cNvSpPr>
            <a:spLocks noGrp="1"/>
          </p:cNvSpPr>
          <p:nvPr>
            <p:ph type="title"/>
          </p:nvPr>
        </p:nvSpPr>
        <p:spPr/>
        <p:txBody>
          <a:bodyPr/>
          <a:lstStyle/>
          <a:p>
            <a:r>
              <a:rPr lang="en-US" dirty="0"/>
              <a:t>Predictive checking</a:t>
            </a:r>
          </a:p>
        </p:txBody>
      </p:sp>
      <p:sp>
        <p:nvSpPr>
          <p:cNvPr id="4" name="Content Placeholder 3">
            <a:extLst>
              <a:ext uri="{FF2B5EF4-FFF2-40B4-BE49-F238E27FC236}">
                <a16:creationId xmlns:a16="http://schemas.microsoft.com/office/drawing/2014/main" id="{06F5C2E5-C4CF-68F7-C682-6FE31282AF65}"/>
              </a:ext>
            </a:extLst>
          </p:cNvPr>
          <p:cNvSpPr>
            <a:spLocks noGrp="1"/>
          </p:cNvSpPr>
          <p:nvPr>
            <p:ph idx="1"/>
          </p:nvPr>
        </p:nvSpPr>
        <p:spPr/>
        <p:txBody>
          <a:bodyPr/>
          <a:lstStyle/>
          <a:p>
            <a:r>
              <a:rPr lang="en-US" dirty="0"/>
              <a:t>While we may find good estimates for the model we specified, it does not necessarily mean that our model does a good job at explaining our data! </a:t>
            </a:r>
          </a:p>
          <a:p>
            <a:r>
              <a:rPr lang="en-US" dirty="0"/>
              <a:t>Thus, it is always good practice to simulate data </a:t>
            </a:r>
            <a:r>
              <a:rPr lang="en-US" i="1" dirty="0"/>
              <a:t>from </a:t>
            </a:r>
            <a:r>
              <a:rPr lang="en-US" dirty="0"/>
              <a:t>your model and see how it matches up with actual </a:t>
            </a:r>
            <a:r>
              <a:rPr lang="en-US" dirty="0" err="1"/>
              <a:t>behaviour</a:t>
            </a:r>
            <a:endParaRPr lang="en-US" dirty="0"/>
          </a:p>
        </p:txBody>
      </p:sp>
    </p:spTree>
    <p:extLst>
      <p:ext uri="{BB962C8B-B14F-4D97-AF65-F5344CB8AC3E}">
        <p14:creationId xmlns:p14="http://schemas.microsoft.com/office/powerpoint/2010/main" val="24860617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3637</TotalTime>
  <Words>5589</Words>
  <Application>Microsoft Macintosh PowerPoint</Application>
  <PresentationFormat>Widescreen</PresentationFormat>
  <Paragraphs>1024</Paragraphs>
  <Slides>107</Slides>
  <Notes>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107</vt:i4>
      </vt:variant>
    </vt:vector>
  </HeadingPairs>
  <TitlesOfParts>
    <vt:vector size="113" baseType="lpstr">
      <vt:lpstr>Arial</vt:lpstr>
      <vt:lpstr>Calibri</vt:lpstr>
      <vt:lpstr>Calibri Light</vt:lpstr>
      <vt:lpstr>Cambria Math</vt:lpstr>
      <vt:lpstr>Wingdings</vt:lpstr>
      <vt:lpstr>Office Theme</vt:lpstr>
      <vt:lpstr>Introduction to  Reinforcement Learning</vt:lpstr>
      <vt:lpstr>Outline</vt:lpstr>
      <vt:lpstr>Note!</vt:lpstr>
      <vt:lpstr>1. A brief history of RL algorithms</vt:lpstr>
      <vt:lpstr>The big question: How do we learn?</vt:lpstr>
      <vt:lpstr>The big question: How do we learn?</vt:lpstr>
      <vt:lpstr>The big question: How do we learn?</vt:lpstr>
      <vt:lpstr>The big question: How do we learn?</vt:lpstr>
      <vt:lpstr>The big question: How do we learn?</vt:lpstr>
      <vt:lpstr>The big question: How do we learn?</vt:lpstr>
      <vt:lpstr>The big question: How do we learn?</vt:lpstr>
      <vt:lpstr>The big question: How do we learn?</vt:lpstr>
      <vt:lpstr>The big question: How do we learn?</vt:lpstr>
      <vt:lpstr>The big question: How do we learn?</vt:lpstr>
      <vt:lpstr>The big question: How do we learn?</vt:lpstr>
      <vt:lpstr>Formalizing the learning process</vt:lpstr>
      <vt:lpstr>Formalizing the learning process</vt:lpstr>
      <vt:lpstr>Formalizing the learning process</vt:lpstr>
      <vt:lpstr>Formalizing the learning process</vt:lpstr>
      <vt:lpstr>An example</vt:lpstr>
      <vt:lpstr>An example</vt:lpstr>
      <vt:lpstr>An example</vt:lpstr>
      <vt:lpstr>An example</vt:lpstr>
      <vt:lpstr>Extending the example</vt:lpstr>
      <vt:lpstr>Extending the example</vt:lpstr>
      <vt:lpstr>Extending the example</vt:lpstr>
      <vt:lpstr>Extending the example</vt:lpstr>
      <vt:lpstr>The role of α</vt:lpstr>
      <vt:lpstr>A (criminally) short history of RL and DA </vt:lpstr>
      <vt:lpstr>2. A (very) simple RL experiment</vt:lpstr>
      <vt:lpstr>A typical RL choice paradigm </vt:lpstr>
      <vt:lpstr>A typical RL choice paradigm</vt:lpstr>
      <vt:lpstr>Modeling learning in this task</vt:lpstr>
      <vt:lpstr>From value to choice</vt:lpstr>
      <vt:lpstr>Modeling choice in this task</vt:lpstr>
      <vt:lpstr>Understanding β</vt:lpstr>
      <vt:lpstr>Putting it together</vt:lpstr>
      <vt:lpstr>Putting it together</vt:lpstr>
      <vt:lpstr>Putting it together</vt:lpstr>
      <vt:lpstr>Putting it together</vt:lpstr>
      <vt:lpstr>Putting it together</vt:lpstr>
      <vt:lpstr>Putting it together</vt:lpstr>
      <vt:lpstr>Putting it together</vt:lpstr>
      <vt:lpstr>Putting it together</vt:lpstr>
      <vt:lpstr>3. Overview of maximum likelihood estimation (MLE)</vt:lpstr>
      <vt:lpstr>Recap</vt:lpstr>
      <vt:lpstr>Maximum likelihood estimation</vt:lpstr>
      <vt:lpstr>MLE with coin flips</vt:lpstr>
      <vt:lpstr>MLE with coin flips</vt:lpstr>
      <vt:lpstr>MLE with coin flips</vt:lpstr>
      <vt:lpstr>MLE with coin flips</vt:lpstr>
      <vt:lpstr>MLE with coin flips</vt:lpstr>
      <vt:lpstr>MLE with coin flips</vt:lpstr>
      <vt:lpstr>MLE with coin flips</vt:lpstr>
      <vt:lpstr>MLE summary</vt:lpstr>
      <vt:lpstr>4. MLE of RL parameters (with Python) </vt:lpstr>
      <vt:lpstr>Time to get down to business</vt:lpstr>
      <vt:lpstr>Time to get down to business</vt:lpstr>
      <vt:lpstr>Time to get down to business</vt:lpstr>
      <vt:lpstr>Time to get down to business</vt:lpstr>
      <vt:lpstr>Time to get down to business</vt:lpstr>
      <vt:lpstr>Parameter estimation in Python</vt:lpstr>
      <vt:lpstr>Step 1. Importing necessary modules</vt:lpstr>
      <vt:lpstr>Step 2. Defining functions</vt:lpstr>
      <vt:lpstr>Step 2. Defining functions</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Optimizing the likelihood function</vt:lpstr>
      <vt:lpstr>Optimizing the likelihood function</vt:lpstr>
      <vt:lpstr>Optimizing the likelihood function</vt:lpstr>
      <vt:lpstr>Optimizing the likelihood function</vt:lpstr>
      <vt:lpstr>Optimizing the likelihood function</vt:lpstr>
      <vt:lpstr>A brief tangent on optimizers</vt:lpstr>
      <vt:lpstr>Optimizing the likelihood function</vt:lpstr>
      <vt:lpstr>Final result</vt:lpstr>
      <vt:lpstr>4. Good estimation practices</vt:lpstr>
      <vt:lpstr>Exploring likelihood space</vt:lpstr>
      <vt:lpstr>Exploring likelihood space</vt:lpstr>
      <vt:lpstr>Exploring likelihood space</vt:lpstr>
      <vt:lpstr>Exploring likelihood space</vt:lpstr>
      <vt:lpstr>Parameter recovery</vt:lpstr>
      <vt:lpstr>Parameter recovery</vt:lpstr>
      <vt:lpstr>Predictive checking</vt:lpstr>
      <vt:lpstr>Predictive checking</vt:lpstr>
      <vt:lpstr>Predictive checking</vt:lpstr>
      <vt:lpstr>Predictive checking</vt:lpstr>
      <vt:lpstr>Conclusion</vt:lpstr>
      <vt:lpstr>What we’ve seen</vt:lpstr>
      <vt:lpstr>What we did not see</vt:lpstr>
      <vt:lpstr>Additional references</vt:lpstr>
      <vt:lpstr>Thank you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Devine</dc:creator>
  <cp:lastModifiedBy>Sean Devine</cp:lastModifiedBy>
  <cp:revision>98</cp:revision>
  <cp:lastPrinted>2024-02-17T12:32:24Z</cp:lastPrinted>
  <dcterms:created xsi:type="dcterms:W3CDTF">2024-02-17T11:39:18Z</dcterms:created>
  <dcterms:modified xsi:type="dcterms:W3CDTF">2024-02-27T13:07:44Z</dcterms:modified>
</cp:coreProperties>
</file>